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2" r:id="rId2"/>
    <p:sldMasterId id="2147483684" r:id="rId3"/>
  </p:sldMasterIdLst>
  <p:notesMasterIdLst>
    <p:notesMasterId r:id="rId23"/>
  </p:notesMasterIdLst>
  <p:sldIdLst>
    <p:sldId id="291" r:id="rId4"/>
    <p:sldId id="265" r:id="rId5"/>
    <p:sldId id="287" r:id="rId6"/>
    <p:sldId id="259" r:id="rId7"/>
    <p:sldId id="257" r:id="rId8"/>
    <p:sldId id="298" r:id="rId9"/>
    <p:sldId id="290" r:id="rId10"/>
    <p:sldId id="277" r:id="rId11"/>
    <p:sldId id="274" r:id="rId12"/>
    <p:sldId id="293" r:id="rId13"/>
    <p:sldId id="297" r:id="rId14"/>
    <p:sldId id="275" r:id="rId15"/>
    <p:sldId id="295" r:id="rId16"/>
    <p:sldId id="296" r:id="rId17"/>
    <p:sldId id="288" r:id="rId18"/>
    <p:sldId id="266" r:id="rId19"/>
    <p:sldId id="267" r:id="rId20"/>
    <p:sldId id="294" r:id="rId21"/>
    <p:sldId id="278" r:id="rId22"/>
  </p:sldIdLst>
  <p:sldSz cx="12179300" cy="9134475" type="ledger"/>
  <p:notesSz cx="6858000" cy="9144000"/>
  <p:defaultTextStyle>
    <a:defPPr>
      <a:defRPr lang="en-US"/>
    </a:defPPr>
    <a:lvl1pPr marL="0" algn="l" defTabSz="60894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8945" algn="l" defTabSz="60894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7889" algn="l" defTabSz="60894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6834" algn="l" defTabSz="60894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5779" algn="l" defTabSz="60894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4723" algn="l" defTabSz="60894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3668" algn="l" defTabSz="60894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2613" algn="l" defTabSz="60894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1557" algn="l" defTabSz="60894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621" autoAdjust="0"/>
    <p:restoredTop sz="90999" autoAdjust="0"/>
  </p:normalViewPr>
  <p:slideViewPr>
    <p:cSldViewPr snapToGrid="0" snapToObjects="1" showGuides="1">
      <p:cViewPr>
        <p:scale>
          <a:sx n="99" d="100"/>
          <a:sy n="99" d="100"/>
        </p:scale>
        <p:origin x="-456" y="-112"/>
      </p:cViewPr>
      <p:guideLst>
        <p:guide orient="horz" pos="1286"/>
        <p:guide pos="5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jpeg>
</file>

<file path=ppt/media/image12.jpe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7F61C9-A878-D342-B1D3-2F49EE6B132D}" type="datetimeFigureOut">
              <a:rPr lang="en-US" smtClean="0"/>
              <a:t>4/28/16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F49B70-BB8E-AF40-B0ED-4DD5C387C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54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894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8945" algn="l" defTabSz="60894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7889" algn="l" defTabSz="60894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6834" algn="l" defTabSz="60894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5779" algn="l" defTabSz="60894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4723" algn="l" defTabSz="60894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3668" algn="l" defTabSz="60894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2613" algn="l" defTabSz="60894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1557" algn="l" defTabSz="60894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F49B70-BB8E-AF40-B0ED-4DD5C387CD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06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Location</a:t>
            </a:r>
            <a:r>
              <a:rPr lang="en-US" sz="1600" dirty="0" smtClean="0"/>
              <a:t> is fundamental to online and offline interaction, especially when sourcing on demand labor	</a:t>
            </a:r>
          </a:p>
          <a:p>
            <a:pPr marL="0" indent="0">
              <a:buNone/>
            </a:pPr>
            <a:r>
              <a:rPr lang="en-US" sz="1600" b="1" dirty="0" smtClean="0"/>
              <a:t>Current way of doing business </a:t>
            </a:r>
            <a:r>
              <a:rPr lang="en-US" sz="1600" dirty="0" smtClean="0"/>
              <a:t>is not efficiently bridging the gap between the digital and physical world</a:t>
            </a:r>
          </a:p>
          <a:p>
            <a:pPr marL="0" indent="0">
              <a:buNone/>
            </a:pPr>
            <a:r>
              <a:rPr lang="en-US" sz="1600" b="1" dirty="0" smtClean="0"/>
              <a:t>Missed opportunities</a:t>
            </a:r>
            <a:r>
              <a:rPr lang="en-US" sz="1600" dirty="0" smtClean="0"/>
              <a:t>, </a:t>
            </a:r>
            <a:r>
              <a:rPr lang="en-US" sz="1600" b="1" dirty="0" smtClean="0"/>
              <a:t>lost revenue</a:t>
            </a:r>
            <a:r>
              <a:rPr lang="en-US" sz="1600" dirty="0" smtClean="0"/>
              <a:t>, are still common occurrences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F49B70-BB8E-AF40-B0ED-4DD5C387CD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06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3448" y="2837608"/>
            <a:ext cx="10352405" cy="195799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895" y="5176202"/>
            <a:ext cx="8525510" cy="233436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8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78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57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47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2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15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45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833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29992" y="365803"/>
            <a:ext cx="2740343" cy="77939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965" y="365803"/>
            <a:ext cx="8018039" cy="779390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364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3448" y="2837609"/>
            <a:ext cx="10352405" cy="195799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895" y="5176202"/>
            <a:ext cx="8525510" cy="233436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82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640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46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280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10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0920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774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560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0407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53265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081" y="5869748"/>
            <a:ext cx="10352405" cy="1814208"/>
          </a:xfrm>
        </p:spPr>
        <p:txBody>
          <a:bodyPr anchor="t"/>
          <a:lstStyle>
            <a:lvl1pPr algn="l">
              <a:defRPr sz="6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081" y="3871581"/>
            <a:ext cx="10352405" cy="1998165"/>
          </a:xfrm>
        </p:spPr>
        <p:txBody>
          <a:bodyPr anchor="b"/>
          <a:lstStyle>
            <a:lvl1pPr marL="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1pPr>
            <a:lvl2pPr marL="68200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6401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46016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2802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10026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09203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77403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56042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188784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965" y="1598534"/>
            <a:ext cx="5379191" cy="4520719"/>
          </a:xfrm>
        </p:spPr>
        <p:txBody>
          <a:bodyPr/>
          <a:lstStyle>
            <a:lvl1pPr>
              <a:defRPr sz="4200"/>
            </a:lvl1pPr>
            <a:lvl2pPr>
              <a:defRPr sz="36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1144" y="1598534"/>
            <a:ext cx="5379191" cy="4520719"/>
          </a:xfrm>
        </p:spPr>
        <p:txBody>
          <a:bodyPr/>
          <a:lstStyle>
            <a:lvl1pPr>
              <a:defRPr sz="4200"/>
            </a:lvl1pPr>
            <a:lvl2pPr>
              <a:defRPr sz="36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5945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965" y="365803"/>
            <a:ext cx="10961370" cy="1522413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8965" y="2044686"/>
            <a:ext cx="5381306" cy="85212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2005" indent="0">
              <a:buNone/>
              <a:defRPr sz="3000" b="1"/>
            </a:lvl2pPr>
            <a:lvl3pPr marL="1364010" indent="0">
              <a:buNone/>
              <a:defRPr sz="2700" b="1"/>
            </a:lvl3pPr>
            <a:lvl4pPr marL="2046016" indent="0">
              <a:buNone/>
              <a:defRPr sz="2400" b="1"/>
            </a:lvl4pPr>
            <a:lvl5pPr marL="2728021" indent="0">
              <a:buNone/>
              <a:defRPr sz="2400" b="1"/>
            </a:lvl5pPr>
            <a:lvl6pPr marL="3410026" indent="0">
              <a:buNone/>
              <a:defRPr sz="2400" b="1"/>
            </a:lvl6pPr>
            <a:lvl7pPr marL="4092031" indent="0">
              <a:buNone/>
              <a:defRPr sz="2400" b="1"/>
            </a:lvl7pPr>
            <a:lvl8pPr marL="4774037" indent="0">
              <a:buNone/>
              <a:defRPr sz="2400" b="1"/>
            </a:lvl8pPr>
            <a:lvl9pPr marL="5456042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65" y="2896812"/>
            <a:ext cx="5381306" cy="5262896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6917" y="2044686"/>
            <a:ext cx="5383420" cy="85212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2005" indent="0">
              <a:buNone/>
              <a:defRPr sz="3000" b="1"/>
            </a:lvl2pPr>
            <a:lvl3pPr marL="1364010" indent="0">
              <a:buNone/>
              <a:defRPr sz="2700" b="1"/>
            </a:lvl3pPr>
            <a:lvl4pPr marL="2046016" indent="0">
              <a:buNone/>
              <a:defRPr sz="2400" b="1"/>
            </a:lvl4pPr>
            <a:lvl5pPr marL="2728021" indent="0">
              <a:buNone/>
              <a:defRPr sz="2400" b="1"/>
            </a:lvl5pPr>
            <a:lvl6pPr marL="3410026" indent="0">
              <a:buNone/>
              <a:defRPr sz="2400" b="1"/>
            </a:lvl6pPr>
            <a:lvl7pPr marL="4092031" indent="0">
              <a:buNone/>
              <a:defRPr sz="2400" b="1"/>
            </a:lvl7pPr>
            <a:lvl8pPr marL="4774037" indent="0">
              <a:buNone/>
              <a:defRPr sz="2400" b="1"/>
            </a:lvl8pPr>
            <a:lvl9pPr marL="5456042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6917" y="2896812"/>
            <a:ext cx="5383420" cy="5262896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072781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110772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1052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967" y="363687"/>
            <a:ext cx="4006906" cy="1547787"/>
          </a:xfrm>
        </p:spPr>
        <p:txBody>
          <a:bodyPr anchor="b"/>
          <a:lstStyle>
            <a:lvl1pPr algn="l">
              <a:defRPr sz="3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1768" y="363689"/>
            <a:ext cx="6808567" cy="7796022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967" y="1911476"/>
            <a:ext cx="4006906" cy="6248235"/>
          </a:xfrm>
        </p:spPr>
        <p:txBody>
          <a:bodyPr/>
          <a:lstStyle>
            <a:lvl1pPr marL="0" indent="0">
              <a:buNone/>
              <a:defRPr sz="2100"/>
            </a:lvl1pPr>
            <a:lvl2pPr marL="682005" indent="0">
              <a:buNone/>
              <a:defRPr sz="1800"/>
            </a:lvl2pPr>
            <a:lvl3pPr marL="1364010" indent="0">
              <a:buNone/>
              <a:defRPr sz="1500"/>
            </a:lvl3pPr>
            <a:lvl4pPr marL="2046016" indent="0">
              <a:buNone/>
              <a:defRPr sz="1300"/>
            </a:lvl4pPr>
            <a:lvl5pPr marL="2728021" indent="0">
              <a:buNone/>
              <a:defRPr sz="1300"/>
            </a:lvl5pPr>
            <a:lvl6pPr marL="3410026" indent="0">
              <a:buNone/>
              <a:defRPr sz="1300"/>
            </a:lvl6pPr>
            <a:lvl7pPr marL="4092031" indent="0">
              <a:buNone/>
              <a:defRPr sz="1300"/>
            </a:lvl7pPr>
            <a:lvl8pPr marL="4774037" indent="0">
              <a:buNone/>
              <a:defRPr sz="1300"/>
            </a:lvl8pPr>
            <a:lvl9pPr marL="545604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026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7976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7228" y="6394133"/>
            <a:ext cx="7307580" cy="754864"/>
          </a:xfrm>
        </p:spPr>
        <p:txBody>
          <a:bodyPr anchor="b"/>
          <a:lstStyle>
            <a:lvl1pPr algn="l">
              <a:defRPr sz="3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7228" y="816182"/>
            <a:ext cx="7307580" cy="5480685"/>
          </a:xfrm>
        </p:spPr>
        <p:txBody>
          <a:bodyPr/>
          <a:lstStyle>
            <a:lvl1pPr marL="0" indent="0">
              <a:buNone/>
              <a:defRPr sz="4800"/>
            </a:lvl1pPr>
            <a:lvl2pPr marL="682005" indent="0">
              <a:buNone/>
              <a:defRPr sz="4200"/>
            </a:lvl2pPr>
            <a:lvl3pPr marL="1364010" indent="0">
              <a:buNone/>
              <a:defRPr sz="3600"/>
            </a:lvl3pPr>
            <a:lvl4pPr marL="2046016" indent="0">
              <a:buNone/>
              <a:defRPr sz="3000"/>
            </a:lvl4pPr>
            <a:lvl5pPr marL="2728021" indent="0">
              <a:buNone/>
              <a:defRPr sz="3000"/>
            </a:lvl5pPr>
            <a:lvl6pPr marL="3410026" indent="0">
              <a:buNone/>
              <a:defRPr sz="3000"/>
            </a:lvl6pPr>
            <a:lvl7pPr marL="4092031" indent="0">
              <a:buNone/>
              <a:defRPr sz="3000"/>
            </a:lvl7pPr>
            <a:lvl8pPr marL="4774037" indent="0">
              <a:buNone/>
              <a:defRPr sz="3000"/>
            </a:lvl8pPr>
            <a:lvl9pPr marL="5456042" indent="0">
              <a:buNone/>
              <a:defRPr sz="3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7228" y="7148996"/>
            <a:ext cx="7307580" cy="1072032"/>
          </a:xfrm>
        </p:spPr>
        <p:txBody>
          <a:bodyPr/>
          <a:lstStyle>
            <a:lvl1pPr marL="0" indent="0">
              <a:buNone/>
              <a:defRPr sz="2100"/>
            </a:lvl1pPr>
            <a:lvl2pPr marL="682005" indent="0">
              <a:buNone/>
              <a:defRPr sz="1800"/>
            </a:lvl2pPr>
            <a:lvl3pPr marL="1364010" indent="0">
              <a:buNone/>
              <a:defRPr sz="1500"/>
            </a:lvl3pPr>
            <a:lvl4pPr marL="2046016" indent="0">
              <a:buNone/>
              <a:defRPr sz="1300"/>
            </a:lvl4pPr>
            <a:lvl5pPr marL="2728021" indent="0">
              <a:buNone/>
              <a:defRPr sz="1300"/>
            </a:lvl5pPr>
            <a:lvl6pPr marL="3410026" indent="0">
              <a:buNone/>
              <a:defRPr sz="1300"/>
            </a:lvl6pPr>
            <a:lvl7pPr marL="4092031" indent="0">
              <a:buNone/>
              <a:defRPr sz="1300"/>
            </a:lvl7pPr>
            <a:lvl8pPr marL="4774037" indent="0">
              <a:buNone/>
              <a:defRPr sz="1300"/>
            </a:lvl8pPr>
            <a:lvl9pPr marL="545604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43849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78022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29992" y="274880"/>
            <a:ext cx="2740343" cy="58443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965" y="274880"/>
            <a:ext cx="8018039" cy="584437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30790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3448" y="2837609"/>
            <a:ext cx="10352405" cy="195799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895" y="5176202"/>
            <a:ext cx="8525510" cy="233436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82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640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46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280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10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0920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774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560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461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38418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081" y="5869748"/>
            <a:ext cx="10352405" cy="1814208"/>
          </a:xfrm>
        </p:spPr>
        <p:txBody>
          <a:bodyPr anchor="t"/>
          <a:lstStyle>
            <a:lvl1pPr algn="l">
              <a:defRPr sz="6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081" y="3871581"/>
            <a:ext cx="10352405" cy="1998165"/>
          </a:xfrm>
        </p:spPr>
        <p:txBody>
          <a:bodyPr anchor="b"/>
          <a:lstStyle>
            <a:lvl1pPr marL="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1pPr>
            <a:lvl2pPr marL="68200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6401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46016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2802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10026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09203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77403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56042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842751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965" y="1598534"/>
            <a:ext cx="5379191" cy="4520719"/>
          </a:xfrm>
        </p:spPr>
        <p:txBody>
          <a:bodyPr/>
          <a:lstStyle>
            <a:lvl1pPr>
              <a:defRPr sz="4200"/>
            </a:lvl1pPr>
            <a:lvl2pPr>
              <a:defRPr sz="36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1144" y="1598534"/>
            <a:ext cx="5379191" cy="4520719"/>
          </a:xfrm>
        </p:spPr>
        <p:txBody>
          <a:bodyPr/>
          <a:lstStyle>
            <a:lvl1pPr>
              <a:defRPr sz="4200"/>
            </a:lvl1pPr>
            <a:lvl2pPr>
              <a:defRPr sz="36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17539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965" y="365803"/>
            <a:ext cx="10961370" cy="1522413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8965" y="2044686"/>
            <a:ext cx="5381306" cy="85212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2005" indent="0">
              <a:buNone/>
              <a:defRPr sz="3000" b="1"/>
            </a:lvl2pPr>
            <a:lvl3pPr marL="1364010" indent="0">
              <a:buNone/>
              <a:defRPr sz="2700" b="1"/>
            </a:lvl3pPr>
            <a:lvl4pPr marL="2046016" indent="0">
              <a:buNone/>
              <a:defRPr sz="2400" b="1"/>
            </a:lvl4pPr>
            <a:lvl5pPr marL="2728021" indent="0">
              <a:buNone/>
              <a:defRPr sz="2400" b="1"/>
            </a:lvl5pPr>
            <a:lvl6pPr marL="3410026" indent="0">
              <a:buNone/>
              <a:defRPr sz="2400" b="1"/>
            </a:lvl6pPr>
            <a:lvl7pPr marL="4092031" indent="0">
              <a:buNone/>
              <a:defRPr sz="2400" b="1"/>
            </a:lvl7pPr>
            <a:lvl8pPr marL="4774037" indent="0">
              <a:buNone/>
              <a:defRPr sz="2400" b="1"/>
            </a:lvl8pPr>
            <a:lvl9pPr marL="5456042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65" y="2896812"/>
            <a:ext cx="5381306" cy="5262896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6917" y="2044686"/>
            <a:ext cx="5383420" cy="85212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2005" indent="0">
              <a:buNone/>
              <a:defRPr sz="3000" b="1"/>
            </a:lvl2pPr>
            <a:lvl3pPr marL="1364010" indent="0">
              <a:buNone/>
              <a:defRPr sz="2700" b="1"/>
            </a:lvl3pPr>
            <a:lvl4pPr marL="2046016" indent="0">
              <a:buNone/>
              <a:defRPr sz="2400" b="1"/>
            </a:lvl4pPr>
            <a:lvl5pPr marL="2728021" indent="0">
              <a:buNone/>
              <a:defRPr sz="2400" b="1"/>
            </a:lvl5pPr>
            <a:lvl6pPr marL="3410026" indent="0">
              <a:buNone/>
              <a:defRPr sz="2400" b="1"/>
            </a:lvl6pPr>
            <a:lvl7pPr marL="4092031" indent="0">
              <a:buNone/>
              <a:defRPr sz="2400" b="1"/>
            </a:lvl7pPr>
            <a:lvl8pPr marL="4774037" indent="0">
              <a:buNone/>
              <a:defRPr sz="2400" b="1"/>
            </a:lvl8pPr>
            <a:lvl9pPr marL="5456042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6917" y="2896812"/>
            <a:ext cx="5383420" cy="5262896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502467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5546683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4468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081" y="5869747"/>
            <a:ext cx="10352405" cy="1814208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081" y="3871581"/>
            <a:ext cx="10352405" cy="1998166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894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788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683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577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472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366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261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155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65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967" y="363687"/>
            <a:ext cx="4006906" cy="1547787"/>
          </a:xfrm>
        </p:spPr>
        <p:txBody>
          <a:bodyPr anchor="b"/>
          <a:lstStyle>
            <a:lvl1pPr algn="l">
              <a:defRPr sz="3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1768" y="363689"/>
            <a:ext cx="6808567" cy="7796022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967" y="1911476"/>
            <a:ext cx="4006906" cy="6248235"/>
          </a:xfrm>
        </p:spPr>
        <p:txBody>
          <a:bodyPr/>
          <a:lstStyle>
            <a:lvl1pPr marL="0" indent="0">
              <a:buNone/>
              <a:defRPr sz="2100"/>
            </a:lvl1pPr>
            <a:lvl2pPr marL="682005" indent="0">
              <a:buNone/>
              <a:defRPr sz="1800"/>
            </a:lvl2pPr>
            <a:lvl3pPr marL="1364010" indent="0">
              <a:buNone/>
              <a:defRPr sz="1500"/>
            </a:lvl3pPr>
            <a:lvl4pPr marL="2046016" indent="0">
              <a:buNone/>
              <a:defRPr sz="1300"/>
            </a:lvl4pPr>
            <a:lvl5pPr marL="2728021" indent="0">
              <a:buNone/>
              <a:defRPr sz="1300"/>
            </a:lvl5pPr>
            <a:lvl6pPr marL="3410026" indent="0">
              <a:buNone/>
              <a:defRPr sz="1300"/>
            </a:lvl6pPr>
            <a:lvl7pPr marL="4092031" indent="0">
              <a:buNone/>
              <a:defRPr sz="1300"/>
            </a:lvl7pPr>
            <a:lvl8pPr marL="4774037" indent="0">
              <a:buNone/>
              <a:defRPr sz="1300"/>
            </a:lvl8pPr>
            <a:lvl9pPr marL="545604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569705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7228" y="6394133"/>
            <a:ext cx="7307580" cy="754864"/>
          </a:xfrm>
        </p:spPr>
        <p:txBody>
          <a:bodyPr anchor="b"/>
          <a:lstStyle>
            <a:lvl1pPr algn="l">
              <a:defRPr sz="3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7228" y="816182"/>
            <a:ext cx="7307580" cy="5480685"/>
          </a:xfrm>
        </p:spPr>
        <p:txBody>
          <a:bodyPr/>
          <a:lstStyle>
            <a:lvl1pPr marL="0" indent="0">
              <a:buNone/>
              <a:defRPr sz="4800"/>
            </a:lvl1pPr>
            <a:lvl2pPr marL="682005" indent="0">
              <a:buNone/>
              <a:defRPr sz="4200"/>
            </a:lvl2pPr>
            <a:lvl3pPr marL="1364010" indent="0">
              <a:buNone/>
              <a:defRPr sz="3600"/>
            </a:lvl3pPr>
            <a:lvl4pPr marL="2046016" indent="0">
              <a:buNone/>
              <a:defRPr sz="3000"/>
            </a:lvl4pPr>
            <a:lvl5pPr marL="2728021" indent="0">
              <a:buNone/>
              <a:defRPr sz="3000"/>
            </a:lvl5pPr>
            <a:lvl6pPr marL="3410026" indent="0">
              <a:buNone/>
              <a:defRPr sz="3000"/>
            </a:lvl6pPr>
            <a:lvl7pPr marL="4092031" indent="0">
              <a:buNone/>
              <a:defRPr sz="3000"/>
            </a:lvl7pPr>
            <a:lvl8pPr marL="4774037" indent="0">
              <a:buNone/>
              <a:defRPr sz="3000"/>
            </a:lvl8pPr>
            <a:lvl9pPr marL="5456042" indent="0">
              <a:buNone/>
              <a:defRPr sz="3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7228" y="7148996"/>
            <a:ext cx="7307580" cy="1072032"/>
          </a:xfrm>
        </p:spPr>
        <p:txBody>
          <a:bodyPr/>
          <a:lstStyle>
            <a:lvl1pPr marL="0" indent="0">
              <a:buNone/>
              <a:defRPr sz="2100"/>
            </a:lvl1pPr>
            <a:lvl2pPr marL="682005" indent="0">
              <a:buNone/>
              <a:defRPr sz="1800"/>
            </a:lvl2pPr>
            <a:lvl3pPr marL="1364010" indent="0">
              <a:buNone/>
              <a:defRPr sz="1500"/>
            </a:lvl3pPr>
            <a:lvl4pPr marL="2046016" indent="0">
              <a:buNone/>
              <a:defRPr sz="1300"/>
            </a:lvl4pPr>
            <a:lvl5pPr marL="2728021" indent="0">
              <a:buNone/>
              <a:defRPr sz="1300"/>
            </a:lvl5pPr>
            <a:lvl6pPr marL="3410026" indent="0">
              <a:buNone/>
              <a:defRPr sz="1300"/>
            </a:lvl6pPr>
            <a:lvl7pPr marL="4092031" indent="0">
              <a:buNone/>
              <a:defRPr sz="1300"/>
            </a:lvl7pPr>
            <a:lvl8pPr marL="4774037" indent="0">
              <a:buNone/>
              <a:defRPr sz="1300"/>
            </a:lvl8pPr>
            <a:lvl9pPr marL="545604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48343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934921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29992" y="274880"/>
            <a:ext cx="2740343" cy="58443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965" y="274880"/>
            <a:ext cx="8018039" cy="584437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7895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965" y="2131378"/>
            <a:ext cx="5379191" cy="602833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1144" y="2131378"/>
            <a:ext cx="5379191" cy="602833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472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8965" y="2044685"/>
            <a:ext cx="5381306" cy="85212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8945" indent="0">
              <a:buNone/>
              <a:defRPr sz="2700" b="1"/>
            </a:lvl2pPr>
            <a:lvl3pPr marL="1217889" indent="0">
              <a:buNone/>
              <a:defRPr sz="2400" b="1"/>
            </a:lvl3pPr>
            <a:lvl4pPr marL="1826834" indent="0">
              <a:buNone/>
              <a:defRPr sz="2100" b="1"/>
            </a:lvl4pPr>
            <a:lvl5pPr marL="2435779" indent="0">
              <a:buNone/>
              <a:defRPr sz="2100" b="1"/>
            </a:lvl5pPr>
            <a:lvl6pPr marL="3044723" indent="0">
              <a:buNone/>
              <a:defRPr sz="2100" b="1"/>
            </a:lvl6pPr>
            <a:lvl7pPr marL="3653668" indent="0">
              <a:buNone/>
              <a:defRPr sz="2100" b="1"/>
            </a:lvl7pPr>
            <a:lvl8pPr marL="4262613" indent="0">
              <a:buNone/>
              <a:defRPr sz="2100" b="1"/>
            </a:lvl8pPr>
            <a:lvl9pPr marL="487155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65" y="2896813"/>
            <a:ext cx="5381306" cy="5262896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6916" y="2044685"/>
            <a:ext cx="5383420" cy="85212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8945" indent="0">
              <a:buNone/>
              <a:defRPr sz="2700" b="1"/>
            </a:lvl2pPr>
            <a:lvl3pPr marL="1217889" indent="0">
              <a:buNone/>
              <a:defRPr sz="2400" b="1"/>
            </a:lvl3pPr>
            <a:lvl4pPr marL="1826834" indent="0">
              <a:buNone/>
              <a:defRPr sz="2100" b="1"/>
            </a:lvl4pPr>
            <a:lvl5pPr marL="2435779" indent="0">
              <a:buNone/>
              <a:defRPr sz="2100" b="1"/>
            </a:lvl5pPr>
            <a:lvl6pPr marL="3044723" indent="0">
              <a:buNone/>
              <a:defRPr sz="2100" b="1"/>
            </a:lvl6pPr>
            <a:lvl7pPr marL="3653668" indent="0">
              <a:buNone/>
              <a:defRPr sz="2100" b="1"/>
            </a:lvl7pPr>
            <a:lvl8pPr marL="4262613" indent="0">
              <a:buNone/>
              <a:defRPr sz="2100" b="1"/>
            </a:lvl8pPr>
            <a:lvl9pPr marL="487155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6916" y="2896813"/>
            <a:ext cx="5383420" cy="5262896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814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23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421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966" y="363687"/>
            <a:ext cx="4006906" cy="1547786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1768" y="363688"/>
            <a:ext cx="6808567" cy="7796021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966" y="1911474"/>
            <a:ext cx="4006906" cy="6248235"/>
          </a:xfrm>
        </p:spPr>
        <p:txBody>
          <a:bodyPr/>
          <a:lstStyle>
            <a:lvl1pPr marL="0" indent="0">
              <a:buNone/>
              <a:defRPr sz="1900"/>
            </a:lvl1pPr>
            <a:lvl2pPr marL="608945" indent="0">
              <a:buNone/>
              <a:defRPr sz="1600"/>
            </a:lvl2pPr>
            <a:lvl3pPr marL="1217889" indent="0">
              <a:buNone/>
              <a:defRPr sz="1300"/>
            </a:lvl3pPr>
            <a:lvl4pPr marL="1826834" indent="0">
              <a:buNone/>
              <a:defRPr sz="1200"/>
            </a:lvl4pPr>
            <a:lvl5pPr marL="2435779" indent="0">
              <a:buNone/>
              <a:defRPr sz="1200"/>
            </a:lvl5pPr>
            <a:lvl6pPr marL="3044723" indent="0">
              <a:buNone/>
              <a:defRPr sz="1200"/>
            </a:lvl6pPr>
            <a:lvl7pPr marL="3653668" indent="0">
              <a:buNone/>
              <a:defRPr sz="1200"/>
            </a:lvl7pPr>
            <a:lvl8pPr marL="4262613" indent="0">
              <a:buNone/>
              <a:defRPr sz="1200"/>
            </a:lvl8pPr>
            <a:lvl9pPr marL="487155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25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7228" y="6394132"/>
            <a:ext cx="7307580" cy="754864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7228" y="816182"/>
            <a:ext cx="7307580" cy="5480685"/>
          </a:xfrm>
        </p:spPr>
        <p:txBody>
          <a:bodyPr/>
          <a:lstStyle>
            <a:lvl1pPr marL="0" indent="0">
              <a:buNone/>
              <a:defRPr sz="4300"/>
            </a:lvl1pPr>
            <a:lvl2pPr marL="608945" indent="0">
              <a:buNone/>
              <a:defRPr sz="3700"/>
            </a:lvl2pPr>
            <a:lvl3pPr marL="1217889" indent="0">
              <a:buNone/>
              <a:defRPr sz="3200"/>
            </a:lvl3pPr>
            <a:lvl4pPr marL="1826834" indent="0">
              <a:buNone/>
              <a:defRPr sz="2700"/>
            </a:lvl4pPr>
            <a:lvl5pPr marL="2435779" indent="0">
              <a:buNone/>
              <a:defRPr sz="2700"/>
            </a:lvl5pPr>
            <a:lvl6pPr marL="3044723" indent="0">
              <a:buNone/>
              <a:defRPr sz="2700"/>
            </a:lvl6pPr>
            <a:lvl7pPr marL="3653668" indent="0">
              <a:buNone/>
              <a:defRPr sz="2700"/>
            </a:lvl7pPr>
            <a:lvl8pPr marL="4262613" indent="0">
              <a:buNone/>
              <a:defRPr sz="2700"/>
            </a:lvl8pPr>
            <a:lvl9pPr marL="487155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7228" y="7148996"/>
            <a:ext cx="7307580" cy="1072031"/>
          </a:xfrm>
        </p:spPr>
        <p:txBody>
          <a:bodyPr/>
          <a:lstStyle>
            <a:lvl1pPr marL="0" indent="0">
              <a:buNone/>
              <a:defRPr sz="1900"/>
            </a:lvl1pPr>
            <a:lvl2pPr marL="608945" indent="0">
              <a:buNone/>
              <a:defRPr sz="1600"/>
            </a:lvl2pPr>
            <a:lvl3pPr marL="1217889" indent="0">
              <a:buNone/>
              <a:defRPr sz="1300"/>
            </a:lvl3pPr>
            <a:lvl4pPr marL="1826834" indent="0">
              <a:buNone/>
              <a:defRPr sz="1200"/>
            </a:lvl4pPr>
            <a:lvl5pPr marL="2435779" indent="0">
              <a:buNone/>
              <a:defRPr sz="1200"/>
            </a:lvl5pPr>
            <a:lvl6pPr marL="3044723" indent="0">
              <a:buNone/>
              <a:defRPr sz="1200"/>
            </a:lvl6pPr>
            <a:lvl7pPr marL="3653668" indent="0">
              <a:buNone/>
              <a:defRPr sz="1200"/>
            </a:lvl7pPr>
            <a:lvl8pPr marL="4262613" indent="0">
              <a:buNone/>
              <a:defRPr sz="1200"/>
            </a:lvl8pPr>
            <a:lvl9pPr marL="487155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38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8965" y="365802"/>
            <a:ext cx="10961370" cy="1522413"/>
          </a:xfrm>
          <a:prstGeom prst="rect">
            <a:avLst/>
          </a:prstGeom>
        </p:spPr>
        <p:txBody>
          <a:bodyPr vert="horz" lIns="121789" tIns="60894" rIns="121789" bIns="6089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8965" y="2131378"/>
            <a:ext cx="10961370" cy="6028331"/>
          </a:xfrm>
          <a:prstGeom prst="rect">
            <a:avLst/>
          </a:prstGeom>
        </p:spPr>
        <p:txBody>
          <a:bodyPr vert="horz" lIns="121789" tIns="60894" rIns="121789" bIns="6089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8965" y="8466306"/>
            <a:ext cx="2841837" cy="486326"/>
          </a:xfrm>
          <a:prstGeom prst="rect">
            <a:avLst/>
          </a:prstGeom>
        </p:spPr>
        <p:txBody>
          <a:bodyPr vert="horz" lIns="121789" tIns="60894" rIns="121789" bIns="60894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BBA0F-8F40-7C49-8125-0FCE09AC89E8}" type="datetimeFigureOut">
              <a:rPr lang="en-US" smtClean="0"/>
              <a:t>4/28/16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1261" y="8466306"/>
            <a:ext cx="3856778" cy="486326"/>
          </a:xfrm>
          <a:prstGeom prst="rect">
            <a:avLst/>
          </a:prstGeom>
        </p:spPr>
        <p:txBody>
          <a:bodyPr vert="horz" lIns="121789" tIns="60894" rIns="121789" bIns="60894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28498" y="8466306"/>
            <a:ext cx="2841837" cy="486326"/>
          </a:xfrm>
          <a:prstGeom prst="rect">
            <a:avLst/>
          </a:prstGeom>
        </p:spPr>
        <p:txBody>
          <a:bodyPr vert="horz" lIns="121789" tIns="60894" rIns="121789" bIns="60894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E3FD2-BF75-2245-93D0-D2D6A30E9B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71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08945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709" indent="-456709" algn="l" defTabSz="608945" rtl="0" eaLnBrk="1" latinLnBrk="0" hangingPunct="1">
        <a:spcBef>
          <a:spcPct val="20000"/>
        </a:spcBef>
        <a:buFont typeface="Arial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89535" indent="-380590" algn="l" defTabSz="608945" rtl="0" eaLnBrk="1" latinLnBrk="0" hangingPunct="1">
        <a:spcBef>
          <a:spcPct val="20000"/>
        </a:spcBef>
        <a:buFont typeface="Arial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2362" indent="-304472" algn="l" defTabSz="60894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1306" indent="-304472" algn="l" defTabSz="608945" rtl="0" eaLnBrk="1" latinLnBrk="0" hangingPunct="1">
        <a:spcBef>
          <a:spcPct val="20000"/>
        </a:spcBef>
        <a:buFont typeface="Arial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0251" indent="-304472" algn="l" defTabSz="608945" rtl="0" eaLnBrk="1" latinLnBrk="0" hangingPunct="1">
        <a:spcBef>
          <a:spcPct val="20000"/>
        </a:spcBef>
        <a:buFont typeface="Arial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49196" indent="-304472" algn="l" defTabSz="60894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58140" indent="-304472" algn="l" defTabSz="60894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7085" indent="-304472" algn="l" defTabSz="60894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6030" indent="-304472" algn="l" defTabSz="60894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894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8945" algn="l" defTabSz="60894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7889" algn="l" defTabSz="60894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6834" algn="l" defTabSz="60894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5779" algn="l" defTabSz="60894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4723" algn="l" defTabSz="60894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3668" algn="l" defTabSz="60894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2613" algn="l" defTabSz="60894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1557" algn="l" defTabSz="60894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8965" y="365803"/>
            <a:ext cx="10961370" cy="1522413"/>
          </a:xfrm>
          <a:prstGeom prst="rect">
            <a:avLst/>
          </a:prstGeom>
        </p:spPr>
        <p:txBody>
          <a:bodyPr vert="horz" lIns="136401" tIns="68201" rIns="136401" bIns="6820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8965" y="2131379"/>
            <a:ext cx="10961370" cy="6028331"/>
          </a:xfrm>
          <a:prstGeom prst="rect">
            <a:avLst/>
          </a:prstGeom>
        </p:spPr>
        <p:txBody>
          <a:bodyPr vert="horz" lIns="136401" tIns="68201" rIns="136401" bIns="6820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8965" y="8466306"/>
            <a:ext cx="2841837" cy="486327"/>
          </a:xfrm>
          <a:prstGeom prst="rect">
            <a:avLst/>
          </a:prstGeom>
        </p:spPr>
        <p:txBody>
          <a:bodyPr vert="horz" lIns="136401" tIns="68201" rIns="136401" bIns="68201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2005"/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682005"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1261" y="8466306"/>
            <a:ext cx="3856778" cy="486327"/>
          </a:xfrm>
          <a:prstGeom prst="rect">
            <a:avLst/>
          </a:prstGeom>
        </p:spPr>
        <p:txBody>
          <a:bodyPr vert="horz" lIns="136401" tIns="68201" rIns="136401" bIns="68201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2005"/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28498" y="8466306"/>
            <a:ext cx="2841837" cy="486327"/>
          </a:xfrm>
          <a:prstGeom prst="rect">
            <a:avLst/>
          </a:prstGeom>
        </p:spPr>
        <p:txBody>
          <a:bodyPr vert="horz" lIns="136401" tIns="68201" rIns="136401" bIns="68201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2005"/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682005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1355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682005" rtl="0" eaLnBrk="1" latinLnBrk="0" hangingPunct="1"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1504" indent="-511504" algn="l" defTabSz="682005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108259" indent="-426253" algn="l" defTabSz="682005" rtl="0" eaLnBrk="1" latinLnBrk="0" hangingPunct="1">
        <a:spcBef>
          <a:spcPct val="20000"/>
        </a:spcBef>
        <a:buFont typeface="Arial"/>
        <a:buChar char="–"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705013" indent="-341003" algn="l" defTabSz="682005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387018" indent="-341003" algn="l" defTabSz="682005" rtl="0" eaLnBrk="1" latinLnBrk="0" hangingPunct="1">
        <a:spcBef>
          <a:spcPct val="20000"/>
        </a:spcBef>
        <a:buFont typeface="Arial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69024" indent="-341003" algn="l" defTabSz="682005" rtl="0" eaLnBrk="1" latinLnBrk="0" hangingPunct="1">
        <a:spcBef>
          <a:spcPct val="20000"/>
        </a:spcBef>
        <a:buFont typeface="Arial"/>
        <a:buChar char="»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751029" indent="-341003" algn="l" defTabSz="682005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433034" indent="-341003" algn="l" defTabSz="682005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115039" indent="-341003" algn="l" defTabSz="682005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797045" indent="-341003" algn="l" defTabSz="682005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2005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64010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46016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28021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10026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092031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74037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56042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8965" y="365803"/>
            <a:ext cx="10961370" cy="1522413"/>
          </a:xfrm>
          <a:prstGeom prst="rect">
            <a:avLst/>
          </a:prstGeom>
        </p:spPr>
        <p:txBody>
          <a:bodyPr vert="horz" lIns="136401" tIns="68201" rIns="136401" bIns="6820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8965" y="2131379"/>
            <a:ext cx="10961370" cy="6028331"/>
          </a:xfrm>
          <a:prstGeom prst="rect">
            <a:avLst/>
          </a:prstGeom>
        </p:spPr>
        <p:txBody>
          <a:bodyPr vert="horz" lIns="136401" tIns="68201" rIns="136401" bIns="6820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8965" y="8466306"/>
            <a:ext cx="2841837" cy="486327"/>
          </a:xfrm>
          <a:prstGeom prst="rect">
            <a:avLst/>
          </a:prstGeom>
        </p:spPr>
        <p:txBody>
          <a:bodyPr vert="horz" lIns="136401" tIns="68201" rIns="136401" bIns="68201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2005"/>
            <a:fld id="{6A1E644D-22C1-5B4E-9FB1-49E6A93A5AC7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682005"/>
              <a:t>4/28/16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1261" y="8466306"/>
            <a:ext cx="3856778" cy="486327"/>
          </a:xfrm>
          <a:prstGeom prst="rect">
            <a:avLst/>
          </a:prstGeom>
        </p:spPr>
        <p:txBody>
          <a:bodyPr vert="horz" lIns="136401" tIns="68201" rIns="136401" bIns="68201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2005"/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28498" y="8466306"/>
            <a:ext cx="2841837" cy="486327"/>
          </a:xfrm>
          <a:prstGeom prst="rect">
            <a:avLst/>
          </a:prstGeom>
        </p:spPr>
        <p:txBody>
          <a:bodyPr vert="horz" lIns="136401" tIns="68201" rIns="136401" bIns="68201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2005"/>
            <a:fld id="{9EBACB4B-952C-1648-81D9-97ECE93E936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682005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0601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682005" rtl="0" eaLnBrk="1" latinLnBrk="0" hangingPunct="1"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1504" indent="-511504" algn="l" defTabSz="682005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108259" indent="-426253" algn="l" defTabSz="682005" rtl="0" eaLnBrk="1" latinLnBrk="0" hangingPunct="1">
        <a:spcBef>
          <a:spcPct val="20000"/>
        </a:spcBef>
        <a:buFont typeface="Arial"/>
        <a:buChar char="–"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705013" indent="-341003" algn="l" defTabSz="682005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387018" indent="-341003" algn="l" defTabSz="682005" rtl="0" eaLnBrk="1" latinLnBrk="0" hangingPunct="1">
        <a:spcBef>
          <a:spcPct val="20000"/>
        </a:spcBef>
        <a:buFont typeface="Arial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69024" indent="-341003" algn="l" defTabSz="682005" rtl="0" eaLnBrk="1" latinLnBrk="0" hangingPunct="1">
        <a:spcBef>
          <a:spcPct val="20000"/>
        </a:spcBef>
        <a:buFont typeface="Arial"/>
        <a:buChar char="»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751029" indent="-341003" algn="l" defTabSz="682005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433034" indent="-341003" algn="l" defTabSz="682005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115039" indent="-341003" algn="l" defTabSz="682005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797045" indent="-341003" algn="l" defTabSz="682005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2005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64010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46016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28021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10026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092031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74037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56042" algn="l" defTabSz="682005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2.jpeg"/><Relationship Id="rId3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3.png"/><Relationship Id="rId3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8980125" y="7017637"/>
            <a:ext cx="2758182" cy="1232601"/>
          </a:xfrm>
          <a:prstGeom prst="roundRect">
            <a:avLst/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b="1" dirty="0" smtClean="0">
                <a:solidFill>
                  <a:schemeClr val="tx1"/>
                </a:solidFill>
                <a:latin typeface="Bangla Sangam MN"/>
                <a:cs typeface="Bangla Sangam MN"/>
              </a:rPr>
              <a:t>    Team</a:t>
            </a:r>
            <a:endParaRPr lang="en-US" sz="1500" b="1" dirty="0" smtClean="0">
              <a:solidFill>
                <a:schemeClr val="tx1"/>
              </a:solidFill>
              <a:latin typeface="Bangla Sangam MN"/>
              <a:cs typeface="Bangla Sangam MN"/>
            </a:endParaRPr>
          </a:p>
          <a:p>
            <a:endParaRPr lang="en-US" sz="1500" b="1" dirty="0" smtClean="0">
              <a:solidFill>
                <a:schemeClr val="tx1"/>
              </a:solidFill>
              <a:latin typeface="Bangla Sangam MN"/>
              <a:cs typeface="Bangla Sangam MN"/>
            </a:endParaRPr>
          </a:p>
          <a:p>
            <a:pPr marL="285750" indent="-285750">
              <a:buFont typeface="Arial"/>
              <a:buChar char="•"/>
            </a:pPr>
            <a:r>
              <a:rPr lang="en-US" sz="1500" dirty="0" smtClean="0">
                <a:solidFill>
                  <a:schemeClr val="tx1"/>
                </a:solidFill>
                <a:latin typeface="Bangla Sangam MN"/>
                <a:cs typeface="Bangla Sangam MN"/>
              </a:rPr>
              <a:t>Alex Peterson</a:t>
            </a:r>
          </a:p>
          <a:p>
            <a:pPr marL="285750" indent="-285750">
              <a:buFont typeface="Arial"/>
              <a:buChar char="•"/>
            </a:pPr>
            <a:r>
              <a:rPr lang="en-US" sz="1500" dirty="0">
                <a:solidFill>
                  <a:schemeClr val="tx1"/>
                </a:solidFill>
                <a:latin typeface="Bangla Sangam MN"/>
                <a:cs typeface="Bangla Sangam MN"/>
              </a:rPr>
              <a:t>Angel </a:t>
            </a:r>
            <a:r>
              <a:rPr lang="en-US" sz="1500" dirty="0" smtClean="0">
                <a:solidFill>
                  <a:schemeClr val="tx1"/>
                </a:solidFill>
                <a:latin typeface="Bangla Sangam MN"/>
                <a:cs typeface="Bangla Sangam MN"/>
              </a:rPr>
              <a:t>Rivera Moreira</a:t>
            </a:r>
          </a:p>
          <a:p>
            <a:pPr marL="285750" indent="-285750">
              <a:buFont typeface="Arial"/>
              <a:buChar char="•"/>
            </a:pPr>
            <a:r>
              <a:rPr lang="en-US" sz="1500" dirty="0" smtClean="0">
                <a:solidFill>
                  <a:schemeClr val="tx1"/>
                </a:solidFill>
                <a:latin typeface="Bangla Sangam MN"/>
                <a:cs typeface="Bangla Sangam MN"/>
              </a:rPr>
              <a:t>Chad Arroyo</a:t>
            </a:r>
            <a:endParaRPr lang="en-US" sz="1500" dirty="0">
              <a:solidFill>
                <a:schemeClr val="tx1"/>
              </a:solidFill>
              <a:latin typeface="Bangla Sangam MN"/>
              <a:cs typeface="Bangla Sangam MN"/>
            </a:endParaRPr>
          </a:p>
        </p:txBody>
      </p:sp>
    </p:spTree>
    <p:extLst>
      <p:ext uri="{BB962C8B-B14F-4D97-AF65-F5344CB8AC3E}">
        <p14:creationId xmlns:p14="http://schemas.microsoft.com/office/powerpoint/2010/main" val="2350234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User Error Handling</a:t>
            </a:r>
            <a:endParaRPr lang="en-US" dirty="0"/>
          </a:p>
        </p:txBody>
      </p:sp>
      <p:pic>
        <p:nvPicPr>
          <p:cNvPr id="4" name="Picture 3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5" name="Picture 4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Don’t let the #404 confuse your user</a:t>
            </a:r>
            <a:endParaRPr lang="en-US" sz="2800" dirty="0">
              <a:solidFill>
                <a:srgbClr val="000090"/>
              </a:solidFill>
            </a:endParaRPr>
          </a:p>
        </p:txBody>
      </p:sp>
      <p:pic>
        <p:nvPicPr>
          <p:cNvPr id="3" name="Picture 2" descr="Code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329" y="1978017"/>
            <a:ext cx="7017536" cy="3606687"/>
          </a:xfrm>
          <a:prstGeom prst="rect">
            <a:avLst/>
          </a:prstGeom>
        </p:spPr>
      </p:pic>
      <p:pic>
        <p:nvPicPr>
          <p:cNvPr id="8" name="Picture 7" descr="Code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1968" y="5735654"/>
            <a:ext cx="6984897" cy="143614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31991" y="1862562"/>
            <a:ext cx="2796670" cy="5078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Situation: </a:t>
            </a:r>
            <a:r>
              <a:rPr lang="en-US" sz="1800" dirty="0" smtClean="0"/>
              <a:t>User engages with the </a:t>
            </a:r>
            <a:r>
              <a:rPr lang="en-US" sz="1800" dirty="0" err="1" smtClean="0"/>
              <a:t>WebApp</a:t>
            </a:r>
            <a:r>
              <a:rPr lang="en-US" sz="1800" dirty="0" smtClean="0"/>
              <a:t> and breaks a standard process or internal java code exception they will see 404 exception or other page</a:t>
            </a:r>
          </a:p>
          <a:p>
            <a:endParaRPr lang="en-US" sz="1800" dirty="0" smtClean="0"/>
          </a:p>
          <a:p>
            <a:r>
              <a:rPr lang="en-US" sz="1800" b="1" dirty="0" smtClean="0"/>
              <a:t>Diagnosis: </a:t>
            </a:r>
            <a:r>
              <a:rPr lang="en-US" sz="1800" dirty="0" smtClean="0"/>
              <a:t>This is generally a bad way to provide </a:t>
            </a:r>
            <a:r>
              <a:rPr lang="en-US" sz="1800" dirty="0" err="1" smtClean="0"/>
              <a:t>WebApp</a:t>
            </a:r>
            <a:r>
              <a:rPr lang="en-US" sz="1800" dirty="0" smtClean="0"/>
              <a:t> usability and needs resolution</a:t>
            </a:r>
            <a:endParaRPr lang="en-US" sz="1800" b="1" dirty="0" smtClean="0"/>
          </a:p>
          <a:p>
            <a:endParaRPr lang="en-US" sz="1800" dirty="0"/>
          </a:p>
          <a:p>
            <a:r>
              <a:rPr lang="en-US" sz="1800" b="1" dirty="0" smtClean="0"/>
              <a:t>Solution: </a:t>
            </a:r>
            <a:r>
              <a:rPr lang="en-US" sz="1800" dirty="0" smtClean="0"/>
              <a:t>Implement an exception handler that identifies when an error has been triggered and directed them to a beautifully formatted </a:t>
            </a:r>
            <a:r>
              <a:rPr lang="en-US" sz="1800" dirty="0" err="1" smtClean="0"/>
              <a:t>error.jsp</a:t>
            </a:r>
            <a:r>
              <a:rPr lang="en-US" sz="1800" dirty="0" smtClean="0"/>
              <a:t> page</a:t>
            </a:r>
            <a:endParaRPr lang="en-US" sz="1800" b="1" dirty="0" smtClean="0"/>
          </a:p>
        </p:txBody>
      </p:sp>
      <p:sp>
        <p:nvSpPr>
          <p:cNvPr id="13" name="Rounded Rectangle 12"/>
          <p:cNvSpPr/>
          <p:nvPr/>
        </p:nvSpPr>
        <p:spPr>
          <a:xfrm>
            <a:off x="4541383" y="3053376"/>
            <a:ext cx="5465046" cy="1436886"/>
          </a:xfrm>
          <a:prstGeom prst="roundRect">
            <a:avLst/>
          </a:prstGeom>
          <a:noFill/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88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</a:t>
            </a:r>
            <a:r>
              <a:rPr lang="en-US" dirty="0" smtClean="0"/>
              <a:t>Step Builds</a:t>
            </a:r>
            <a:endParaRPr lang="en-US" dirty="0"/>
          </a:p>
        </p:txBody>
      </p:sp>
      <p:pic>
        <p:nvPicPr>
          <p:cNvPr id="6" name="Picture 5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7" name="Picture 6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These are in the development queue</a:t>
            </a:r>
            <a:endParaRPr lang="en-US" sz="2800" dirty="0">
              <a:solidFill>
                <a:srgbClr val="00009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60425" y="2041525"/>
            <a:ext cx="10201659" cy="466820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457200" indent="-457200">
              <a:buFont typeface="Arial"/>
              <a:buChar char="•"/>
            </a:pPr>
            <a:r>
              <a:rPr lang="en-US" sz="3000" dirty="0"/>
              <a:t>Implement automated database update methods (e.g. using </a:t>
            </a:r>
            <a:r>
              <a:rPr lang="en-US" sz="3000" dirty="0" err="1"/>
              <a:t>brewerydb</a:t>
            </a:r>
            <a:r>
              <a:rPr lang="en-US" sz="3000" dirty="0"/>
              <a:t> </a:t>
            </a:r>
            <a:r>
              <a:rPr lang="en-US" sz="3000" dirty="0" err="1"/>
              <a:t>api</a:t>
            </a:r>
            <a:r>
              <a:rPr lang="en-US" sz="3000" dirty="0"/>
              <a:t>)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Connect better pictures with beer items in the database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Enable users update their own account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Alter workflows for enhanced usability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Search by multiple parameters on one form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Continue standard debugging and beta-testing</a:t>
            </a:r>
            <a:endParaRPr lang="en-US" sz="3000" dirty="0" smtClean="0"/>
          </a:p>
          <a:p>
            <a:pPr marL="457200" indent="-457200">
              <a:buFont typeface="Arial"/>
              <a:buChar char="•"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966041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Stretch Goals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860425" y="2113044"/>
            <a:ext cx="10201659" cy="299754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571500" indent="-571500">
              <a:buFont typeface="Arial"/>
              <a:buChar char="•"/>
            </a:pPr>
            <a:r>
              <a:rPr lang="en-US" sz="3000" dirty="0" smtClean="0"/>
              <a:t>Implement user profile pictures</a:t>
            </a:r>
          </a:p>
          <a:p>
            <a:pPr marL="571500" indent="-571500">
              <a:buFont typeface="Arial"/>
              <a:buChar char="•"/>
            </a:pPr>
            <a:r>
              <a:rPr lang="en-US" sz="3000" dirty="0" smtClean="0"/>
              <a:t>Integrate login with </a:t>
            </a:r>
            <a:r>
              <a:rPr lang="en-US" sz="3000" dirty="0"/>
              <a:t>F</a:t>
            </a:r>
            <a:r>
              <a:rPr lang="en-US" sz="3000" dirty="0" smtClean="0"/>
              <a:t>acebook, </a:t>
            </a:r>
            <a:r>
              <a:rPr lang="en-US" sz="3000" dirty="0"/>
              <a:t>G</a:t>
            </a:r>
            <a:r>
              <a:rPr lang="en-US" sz="3000" dirty="0" smtClean="0"/>
              <a:t>oogle+, and or Twitter logins</a:t>
            </a:r>
          </a:p>
          <a:p>
            <a:pPr marL="571500" indent="-571500">
              <a:buFont typeface="Arial"/>
              <a:buChar char="•"/>
            </a:pPr>
            <a:r>
              <a:rPr lang="en-US" sz="3000" dirty="0" smtClean="0"/>
              <a:t>Present mapping interface with microbrewery profiles</a:t>
            </a:r>
          </a:p>
          <a:p>
            <a:pPr marL="571500" indent="-571500">
              <a:buFont typeface="Arial"/>
              <a:buChar char="•"/>
            </a:pPr>
            <a:r>
              <a:rPr lang="en-US" sz="3000" dirty="0" smtClean="0"/>
              <a:t>Create social media share functionality</a:t>
            </a:r>
          </a:p>
          <a:p>
            <a:pPr marL="571500" indent="-571500">
              <a:buFont typeface="Arial"/>
              <a:buChar char="•"/>
            </a:pPr>
            <a:r>
              <a:rPr lang="en-US" sz="3000" dirty="0" smtClean="0"/>
              <a:t>Implement gamification workflows</a:t>
            </a:r>
            <a:endParaRPr lang="en-US" sz="3000" dirty="0"/>
          </a:p>
        </p:txBody>
      </p:sp>
      <p:pic>
        <p:nvPicPr>
          <p:cNvPr id="6" name="Picture 5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7" name="Picture 6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If </a:t>
            </a:r>
            <a:r>
              <a:rPr lang="en-US" sz="2800" dirty="0" smtClean="0">
                <a:solidFill>
                  <a:srgbClr val="000090"/>
                </a:solidFill>
              </a:rPr>
              <a:t>we only had more time</a:t>
            </a:r>
            <a:endParaRPr lang="en-US" sz="28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501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Integrating with Facebook</a:t>
            </a:r>
            <a:endParaRPr lang="en-US" dirty="0"/>
          </a:p>
        </p:txBody>
      </p:sp>
      <p:pic>
        <p:nvPicPr>
          <p:cNvPr id="4" name="Picture 3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5" name="Picture 4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Enabling easy login and social engagement</a:t>
            </a:r>
            <a:endParaRPr lang="en-US" sz="2800" dirty="0">
              <a:solidFill>
                <a:srgbClr val="00009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3800" y="1888215"/>
            <a:ext cx="102425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Situation: </a:t>
            </a:r>
            <a:r>
              <a:rPr lang="en-US" sz="1800" dirty="0" smtClean="0"/>
              <a:t>Facebook login credentials are not yet connected with the TapMinder </a:t>
            </a:r>
            <a:r>
              <a:rPr lang="en-US" sz="1800" dirty="0" err="1" smtClean="0"/>
              <a:t>WebApp</a:t>
            </a:r>
            <a:endParaRPr lang="en-US" sz="1800" dirty="0" smtClean="0"/>
          </a:p>
          <a:p>
            <a:endParaRPr lang="en-US" sz="1800" dirty="0" smtClean="0"/>
          </a:p>
          <a:p>
            <a:r>
              <a:rPr lang="en-US" sz="1800" b="1" dirty="0" smtClean="0"/>
              <a:t>Status: </a:t>
            </a:r>
            <a:r>
              <a:rPr lang="en-US" sz="1800" dirty="0" smtClean="0"/>
              <a:t>Facebook scripts have been implemented within our </a:t>
            </a:r>
            <a:r>
              <a:rPr lang="en-US" sz="1800" dirty="0" err="1" smtClean="0"/>
              <a:t>WebApp</a:t>
            </a:r>
            <a:r>
              <a:rPr lang="en-US" sz="1800" dirty="0" smtClean="0"/>
              <a:t> and Facebook API calls are operational</a:t>
            </a:r>
            <a:endParaRPr lang="en-US" sz="1800" b="1" dirty="0" smtClean="0"/>
          </a:p>
          <a:p>
            <a:endParaRPr lang="en-US" sz="1800" dirty="0"/>
          </a:p>
          <a:p>
            <a:r>
              <a:rPr lang="en-US" sz="1800" b="1" dirty="0" smtClean="0"/>
              <a:t>Solution: </a:t>
            </a:r>
            <a:r>
              <a:rPr lang="en-US" sz="1800" dirty="0" smtClean="0"/>
              <a:t>Continue to build out AJAX connection with </a:t>
            </a:r>
            <a:r>
              <a:rPr lang="en-US" sz="1800" dirty="0"/>
              <a:t>F</a:t>
            </a:r>
            <a:r>
              <a:rPr lang="en-US" sz="1800" dirty="0" smtClean="0"/>
              <a:t>acebook API call use attributes and use to create a logged in user that can successfully log out of the TapMinder </a:t>
            </a:r>
            <a:r>
              <a:rPr lang="en-US" sz="1800" dirty="0" err="1" smtClean="0"/>
              <a:t>WebApp</a:t>
            </a:r>
            <a:endParaRPr lang="en-US" sz="1800" b="1" dirty="0" smtClean="0"/>
          </a:p>
        </p:txBody>
      </p:sp>
      <p:pic>
        <p:nvPicPr>
          <p:cNvPr id="11" name="Picture 10" descr="Screen Shot 2016-05-06 at 11.49.07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82" y="4439545"/>
            <a:ext cx="11081553" cy="2488286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8697895" y="5426790"/>
            <a:ext cx="2771013" cy="628641"/>
          </a:xfrm>
          <a:prstGeom prst="roundRect">
            <a:avLst/>
          </a:prstGeom>
          <a:noFill/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188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Integrating with </a:t>
            </a:r>
            <a:r>
              <a:rPr lang="en-US" dirty="0" smtClean="0"/>
              <a:t>Facebook Part II</a:t>
            </a:r>
            <a:endParaRPr lang="en-US" dirty="0"/>
          </a:p>
        </p:txBody>
      </p:sp>
      <p:pic>
        <p:nvPicPr>
          <p:cNvPr id="4" name="Picture 3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5" name="Picture 4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Enabling easy login and social engagement</a:t>
            </a:r>
            <a:endParaRPr lang="en-US" sz="2800" dirty="0">
              <a:solidFill>
                <a:srgbClr val="000090"/>
              </a:solidFill>
            </a:endParaRPr>
          </a:p>
        </p:txBody>
      </p:sp>
      <p:pic>
        <p:nvPicPr>
          <p:cNvPr id="7" name="Picture 6" descr="Screen Shot 2016-05-06 at 11.50.1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83" y="1888215"/>
            <a:ext cx="6794834" cy="5246644"/>
          </a:xfrm>
          <a:prstGeom prst="rect">
            <a:avLst/>
          </a:prstGeom>
        </p:spPr>
      </p:pic>
      <p:pic>
        <p:nvPicPr>
          <p:cNvPr id="9" name="Picture 8" descr="Screen Shot 2016-05-06 at 11.49.50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702" y="3357967"/>
            <a:ext cx="6270097" cy="4836654"/>
          </a:xfrm>
          <a:prstGeom prst="rect">
            <a:avLst/>
          </a:prstGeom>
          <a:effectLst>
            <a:glow rad="444500">
              <a:schemeClr val="accent1">
                <a:lumMod val="20000"/>
                <a:lumOff val="80000"/>
                <a:alpha val="75000"/>
              </a:schemeClr>
            </a:glow>
          </a:effectLst>
        </p:spPr>
      </p:pic>
      <p:sp>
        <p:nvSpPr>
          <p:cNvPr id="12" name="Rounded Rectangle 11"/>
          <p:cNvSpPr/>
          <p:nvPr/>
        </p:nvSpPr>
        <p:spPr>
          <a:xfrm>
            <a:off x="5991032" y="5106067"/>
            <a:ext cx="4656835" cy="2028792"/>
          </a:xfrm>
          <a:prstGeom prst="roundRect">
            <a:avLst/>
          </a:prstGeom>
          <a:noFill/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76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Providing </a:t>
            </a:r>
            <a:r>
              <a:rPr lang="en-US" dirty="0" smtClean="0"/>
              <a:t>Great </a:t>
            </a:r>
            <a:r>
              <a:rPr lang="en-US" dirty="0"/>
              <a:t>value to the local community to be able to share knowledge and promote awareness of beer</a:t>
            </a:r>
          </a:p>
          <a:p>
            <a:pPr marL="0" indent="0">
              <a:buNone/>
            </a:pPr>
            <a:endParaRPr lang="en-US" u="sng" dirty="0" smtClean="0"/>
          </a:p>
          <a:p>
            <a:pPr marL="0" indent="0">
              <a:buNone/>
            </a:pPr>
            <a:r>
              <a:rPr lang="en-US" u="sng" dirty="0" smtClean="0"/>
              <a:t>Technical </a:t>
            </a:r>
            <a:r>
              <a:rPr lang="en-US" u="sng" dirty="0" smtClean="0"/>
              <a:t>Lessons </a:t>
            </a:r>
            <a:r>
              <a:rPr lang="en-US" u="sng" dirty="0"/>
              <a:t>Learned</a:t>
            </a:r>
            <a:r>
              <a:rPr lang="en-US" u="sng" dirty="0" smtClean="0"/>
              <a:t>:</a:t>
            </a:r>
            <a:endParaRPr lang="en-US" dirty="0" smtClean="0"/>
          </a:p>
          <a:p>
            <a:pPr>
              <a:buFontTx/>
              <a:buChar char="•"/>
            </a:pPr>
            <a:r>
              <a:rPr lang="en-US" dirty="0" smtClean="0"/>
              <a:t>Designed, built </a:t>
            </a:r>
            <a:r>
              <a:rPr lang="en-US" dirty="0" smtClean="0"/>
              <a:t>and </a:t>
            </a:r>
            <a:r>
              <a:rPr lang="en-US" dirty="0" smtClean="0"/>
              <a:t>deployed highly usable CRUD </a:t>
            </a:r>
            <a:r>
              <a:rPr lang="en-US" dirty="0"/>
              <a:t>database </a:t>
            </a:r>
            <a:r>
              <a:rPr lang="en-US" dirty="0" err="1" smtClean="0"/>
              <a:t>WebApp</a:t>
            </a:r>
            <a:endParaRPr lang="en-US" dirty="0" smtClean="0"/>
          </a:p>
          <a:p>
            <a:pPr>
              <a:buFontTx/>
              <a:buChar char="•"/>
            </a:pPr>
            <a:r>
              <a:rPr lang="en-US" dirty="0" smtClean="0"/>
              <a:t>Applied </a:t>
            </a:r>
            <a:r>
              <a:rPr lang="en-US" dirty="0"/>
              <a:t>lessons learned for JPA, MySQL, </a:t>
            </a:r>
            <a:r>
              <a:rPr lang="en-US" dirty="0" smtClean="0"/>
              <a:t>&amp; JPQL </a:t>
            </a:r>
            <a:endParaRPr lang="en-US" dirty="0"/>
          </a:p>
          <a:p>
            <a:pPr>
              <a:buFontTx/>
              <a:buChar char="•"/>
            </a:pPr>
            <a:r>
              <a:rPr lang="en-US" dirty="0" smtClean="0"/>
              <a:t>Experienced and thrived in an </a:t>
            </a:r>
            <a:r>
              <a:rPr lang="en-US" dirty="0" smtClean="0"/>
              <a:t>Agile programming environment</a:t>
            </a:r>
            <a:endParaRPr lang="en-US" dirty="0"/>
          </a:p>
        </p:txBody>
      </p:sp>
      <p:pic>
        <p:nvPicPr>
          <p:cNvPr id="4" name="Picture 3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5" name="Picture 4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040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421545" y="3493083"/>
            <a:ext cx="7336210" cy="1825761"/>
          </a:xfrm>
          <a:prstGeom prst="roundRect">
            <a:avLst/>
          </a:prstGeom>
          <a:solidFill>
            <a:schemeClr val="tx2">
              <a:lumMod val="75000"/>
              <a:alpha val="7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ngla Sangam MN"/>
                <a:cs typeface="Bangla Sangam MN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272026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2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421545" y="3493083"/>
            <a:ext cx="7336210" cy="1825761"/>
          </a:xfrm>
          <a:prstGeom prst="roundRect">
            <a:avLst/>
          </a:prstGeom>
          <a:solidFill>
            <a:schemeClr val="tx2">
              <a:lumMod val="75000"/>
              <a:alpha val="7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angla Sangam MN"/>
                <a:cs typeface="Bangla Sangam MN"/>
              </a:rPr>
              <a:t>Appendix</a:t>
            </a:r>
          </a:p>
        </p:txBody>
      </p:sp>
      <p:pic>
        <p:nvPicPr>
          <p:cNvPr id="6" name="Picture 5" descr="Screen Shot 2016-03-28 at 5.07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7" name="Picture 6" descr="Screen Shot 2016-03-28 at 5.07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501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Schema Overview</a:t>
            </a:r>
            <a:endParaRPr lang="en-US" dirty="0"/>
          </a:p>
        </p:txBody>
      </p:sp>
      <p:pic>
        <p:nvPicPr>
          <p:cNvPr id="12" name="Picture 11" descr="Screen Shot 2016-04-28 at 8.46.0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301" y="1796647"/>
            <a:ext cx="7881467" cy="7064055"/>
          </a:xfrm>
          <a:prstGeom prst="rect">
            <a:avLst/>
          </a:prstGeom>
        </p:spPr>
      </p:pic>
      <p:cxnSp>
        <p:nvCxnSpPr>
          <p:cNvPr id="19" name="Curved Connector 18"/>
          <p:cNvCxnSpPr/>
          <p:nvPr/>
        </p:nvCxnSpPr>
        <p:spPr>
          <a:xfrm rot="16200000" flipH="1">
            <a:off x="3777963" y="2585202"/>
            <a:ext cx="4785336" cy="4310461"/>
          </a:xfrm>
          <a:prstGeom prst="curvedConnector3">
            <a:avLst>
              <a:gd name="adj1" fmla="val 94772"/>
            </a:avLst>
          </a:prstGeom>
          <a:ln w="6350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/>
          <p:nvPr/>
        </p:nvCxnSpPr>
        <p:spPr>
          <a:xfrm flipV="1">
            <a:off x="4143688" y="2347765"/>
            <a:ext cx="3078901" cy="1347082"/>
          </a:xfrm>
          <a:prstGeom prst="curvedConnector3">
            <a:avLst>
              <a:gd name="adj1" fmla="val 50000"/>
            </a:avLst>
          </a:prstGeom>
          <a:ln w="6350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/>
          <p:nvPr/>
        </p:nvCxnSpPr>
        <p:spPr>
          <a:xfrm flipV="1">
            <a:off x="5117128" y="4515920"/>
            <a:ext cx="2105461" cy="1525140"/>
          </a:xfrm>
          <a:prstGeom prst="curvedConnector3">
            <a:avLst>
              <a:gd name="adj1" fmla="val 50000"/>
            </a:avLst>
          </a:prstGeom>
          <a:ln w="6350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9878" y="6803630"/>
            <a:ext cx="3402711" cy="12700"/>
          </a:xfrm>
          <a:prstGeom prst="curvedConnector3">
            <a:avLst>
              <a:gd name="adj1" fmla="val 50000"/>
            </a:avLst>
          </a:prstGeom>
          <a:ln w="6350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/>
          <p:nvPr/>
        </p:nvCxnSpPr>
        <p:spPr>
          <a:xfrm rot="16200000" flipH="1">
            <a:off x="936412" y="5875855"/>
            <a:ext cx="3977089" cy="1257218"/>
          </a:xfrm>
          <a:prstGeom prst="curvedConnector3">
            <a:avLst>
              <a:gd name="adj1" fmla="val 110000"/>
            </a:avLst>
          </a:prstGeom>
          <a:ln w="31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2" name="Picture 41" descr="Screen Shot 2016-03-28 at 5.07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43" name="Picture 42" descr="Screen Shot 2016-03-28 at 5.07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44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The data is the answer</a:t>
            </a:r>
            <a:endParaRPr lang="en-US" sz="28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859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5" name="Picture 4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 rot="20641282">
            <a:off x="4378988" y="3099409"/>
            <a:ext cx="2960776" cy="1698197"/>
            <a:chOff x="4521200" y="1143000"/>
            <a:chExt cx="1457325" cy="774700"/>
          </a:xfrm>
        </p:grpSpPr>
        <p:sp>
          <p:nvSpPr>
            <p:cNvPr id="7" name="Rectangle 87"/>
            <p:cNvSpPr>
              <a:spLocks noChangeArrowheads="1"/>
            </p:cNvSpPr>
            <p:nvPr/>
          </p:nvSpPr>
          <p:spPr bwMode="auto">
            <a:xfrm>
              <a:off x="4521200" y="1143000"/>
              <a:ext cx="1457325" cy="774700"/>
            </a:xfrm>
            <a:prstGeom prst="rect">
              <a:avLst/>
            </a:prstGeom>
            <a:solidFill>
              <a:schemeClr val="bg1"/>
            </a:solidFill>
            <a:ln w="69850" algn="ctr">
              <a:solidFill>
                <a:srgbClr val="FF0000"/>
              </a:solidFill>
              <a:miter lim="800000"/>
              <a:headEnd/>
              <a:tailEnd/>
            </a:ln>
          </p:spPr>
          <p:txBody>
            <a:bodyPr lIns="101901" tIns="50950" rIns="101901" bIns="50950" anchor="ctr"/>
            <a:lstStyle/>
            <a:p>
              <a:pPr algn="ctr" defTabSz="1357439"/>
              <a:endParaRPr lang="en-US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8" name="TextBox 6"/>
            <p:cNvSpPr txBox="1">
              <a:spLocks noChangeArrowheads="1"/>
            </p:cNvSpPr>
            <p:nvPr/>
          </p:nvSpPr>
          <p:spPr bwMode="auto">
            <a:xfrm>
              <a:off x="4617499" y="1377745"/>
              <a:ext cx="1264727" cy="2878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algn="ctr" defTabSz="1357439"/>
              <a:endParaRPr lang="en-US" sz="200" b="1" dirty="0" smtClean="0">
                <a:solidFill>
                  <a:srgbClr val="FF0000"/>
                </a:solidFill>
                <a:latin typeface="Calibri"/>
              </a:endParaRPr>
            </a:p>
            <a:p>
              <a:pPr algn="ctr" defTabSz="1357439"/>
              <a:r>
                <a:rPr lang="en-US" sz="3900" b="1" dirty="0" smtClean="0">
                  <a:solidFill>
                    <a:srgbClr val="FF0000"/>
                  </a:solidFill>
                  <a:latin typeface="Calibri"/>
                </a:rPr>
                <a:t>PENDING</a:t>
              </a:r>
              <a:endParaRPr lang="en-US" sz="3900" b="1" dirty="0">
                <a:solidFill>
                  <a:srgbClr val="FF0000"/>
                </a:solidFill>
                <a:latin typeface="Calibri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 bwMode="auto">
            <a:xfrm>
              <a:off x="4625975" y="1271588"/>
              <a:ext cx="1247775" cy="158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auto">
            <a:xfrm>
              <a:off x="4625975" y="1789113"/>
              <a:ext cx="1247775" cy="158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9565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33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5500" dirty="0" smtClean="0">
                <a:solidFill>
                  <a:schemeClr val="tx2">
                    <a:lumMod val="75000"/>
                  </a:schemeClr>
                </a:solidFill>
              </a:rPr>
              <a:t>Contents</a:t>
            </a:r>
            <a:endParaRPr lang="en-US" sz="55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608966" y="1728558"/>
            <a:ext cx="5299892" cy="4974026"/>
          </a:xfrm>
          <a:prstGeom prst="roundRect">
            <a:avLst/>
          </a:prstGeom>
          <a:solidFill>
            <a:schemeClr val="tx2">
              <a:lumMod val="75000"/>
              <a:alpha val="7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682005"/>
            <a:r>
              <a:rPr lang="en-US" sz="3000" dirty="0" smtClean="0">
                <a:solidFill>
                  <a:prstClr val="white"/>
                </a:solidFill>
                <a:latin typeface="Calibri"/>
              </a:rPr>
              <a:t>Problem Statement</a:t>
            </a:r>
          </a:p>
          <a:p>
            <a:pPr defTabSz="682005"/>
            <a:r>
              <a:rPr lang="en-US" sz="3000" dirty="0" smtClean="0">
                <a:solidFill>
                  <a:prstClr val="white"/>
                </a:solidFill>
                <a:latin typeface="Calibri"/>
              </a:rPr>
              <a:t>Customer Dynamics</a:t>
            </a:r>
          </a:p>
          <a:p>
            <a:pPr defTabSz="682005"/>
            <a:r>
              <a:rPr lang="en-US" sz="3000" dirty="0" smtClean="0">
                <a:solidFill>
                  <a:prstClr val="white"/>
                </a:solidFill>
                <a:latin typeface="Calibri"/>
              </a:rPr>
              <a:t>Overview</a:t>
            </a:r>
          </a:p>
          <a:p>
            <a:pPr defTabSz="682005"/>
            <a:r>
              <a:rPr lang="en-US" sz="3200" dirty="0" smtClean="0"/>
              <a:t>Database Schema</a:t>
            </a:r>
            <a:endParaRPr lang="en-US" sz="3200" dirty="0" smtClean="0"/>
          </a:p>
          <a:p>
            <a:pPr defTabSz="682005"/>
            <a:r>
              <a:rPr lang="en-US" sz="3000" dirty="0" smtClean="0">
                <a:solidFill>
                  <a:prstClr val="white"/>
                </a:solidFill>
              </a:rPr>
              <a:t>Methods and Permissions</a:t>
            </a:r>
            <a:endParaRPr lang="en-US" sz="3000" dirty="0">
              <a:solidFill>
                <a:prstClr val="white"/>
              </a:solidFill>
            </a:endParaRPr>
          </a:p>
          <a:p>
            <a:pPr defTabSz="682005"/>
            <a:r>
              <a:rPr lang="en-US" sz="3000" dirty="0" smtClean="0">
                <a:solidFill>
                  <a:prstClr val="white"/>
                </a:solidFill>
                <a:latin typeface="Calibri"/>
              </a:rPr>
              <a:t>Highlights from Code Samples</a:t>
            </a:r>
            <a:endParaRPr lang="en-US" sz="3000" dirty="0" smtClean="0">
              <a:solidFill>
                <a:prstClr val="white"/>
              </a:solidFill>
              <a:latin typeface="Calibri"/>
            </a:endParaRPr>
          </a:p>
          <a:p>
            <a:pPr defTabSz="682005"/>
            <a:r>
              <a:rPr lang="en-US" sz="3000" dirty="0" smtClean="0">
                <a:solidFill>
                  <a:prstClr val="white"/>
                </a:solidFill>
                <a:latin typeface="Calibri"/>
              </a:rPr>
              <a:t>Stretch Goals</a:t>
            </a:r>
          </a:p>
          <a:p>
            <a:pPr defTabSz="682005"/>
            <a:r>
              <a:rPr lang="en-US" sz="3000" dirty="0" smtClean="0">
                <a:solidFill>
                  <a:prstClr val="white"/>
                </a:solidFill>
                <a:latin typeface="Calibri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16449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Problem Statement</a:t>
            </a:r>
            <a:endParaRPr lang="en-US" dirty="0"/>
          </a:p>
        </p:txBody>
      </p:sp>
      <p:pic>
        <p:nvPicPr>
          <p:cNvPr id="4" name="Picture 3" descr="Screen Shot 2016-03-28 at 5.07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5" name="Picture 4" descr="Screen Shot 2016-03-28 at 5.07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Customers just don’t know</a:t>
            </a:r>
            <a:endParaRPr lang="en-US" sz="2800" dirty="0">
              <a:solidFill>
                <a:srgbClr val="000090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dirty="0" smtClean="0"/>
              <a:t>While the Denver Microbrewery market continues to brew some of the finest beer this world has ever seen, the constant beer innovation, turnover of </a:t>
            </a:r>
            <a:r>
              <a:rPr lang="en-US" sz="3600" dirty="0" err="1" smtClean="0"/>
              <a:t>seasonals</a:t>
            </a:r>
            <a:r>
              <a:rPr lang="en-US" sz="3600" dirty="0" smtClean="0"/>
              <a:t> and varietals, plus new market entrants has overwhelmed customers taste buds and impacted their ability to understand and experience the local </a:t>
            </a:r>
            <a:r>
              <a:rPr lang="en-US" sz="3600" dirty="0" err="1" smtClean="0"/>
              <a:t>microbrewing</a:t>
            </a:r>
            <a:r>
              <a:rPr lang="en-US" sz="3600" dirty="0" smtClean="0"/>
              <a:t> landscape. 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37925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Customer Dynamics</a:t>
            </a:r>
            <a:endParaRPr lang="en-US" dirty="0"/>
          </a:p>
        </p:txBody>
      </p:sp>
      <p:pic>
        <p:nvPicPr>
          <p:cNvPr id="4" name="Picture 3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5" name="Picture 4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Giving power back to the people</a:t>
            </a:r>
            <a:endParaRPr lang="en-US" sz="2800" dirty="0">
              <a:solidFill>
                <a:srgbClr val="000090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914400" y="2968600"/>
            <a:ext cx="3276600" cy="28956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800" b="1" dirty="0" smtClean="0"/>
          </a:p>
          <a:p>
            <a:pPr algn="ctr"/>
            <a:r>
              <a:rPr lang="en-US" sz="3800" b="1" dirty="0" smtClean="0"/>
              <a:t>Locate</a:t>
            </a:r>
            <a:endParaRPr lang="en-US" sz="38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914400" y="2968600"/>
            <a:ext cx="3276600" cy="28956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800" b="1" dirty="0" smtClean="0"/>
          </a:p>
          <a:p>
            <a:pPr algn="ctr"/>
            <a:r>
              <a:rPr lang="en-US" sz="3800" b="1" dirty="0" smtClean="0"/>
              <a:t>Locate</a:t>
            </a:r>
            <a:endParaRPr lang="en-US" sz="38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143000" y="4788801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Local microbreweries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488645" y="2968600"/>
            <a:ext cx="3276600" cy="28956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800" b="1" dirty="0" smtClean="0"/>
          </a:p>
          <a:p>
            <a:pPr algn="ctr"/>
            <a:r>
              <a:rPr lang="en-US" sz="3800" b="1" dirty="0" smtClean="0"/>
              <a:t>Discover</a:t>
            </a:r>
            <a:endParaRPr lang="en-US" sz="38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4717245" y="4788801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Craft beer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8133444" y="2968600"/>
            <a:ext cx="3276600" cy="28956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800" b="1" dirty="0" smtClean="0"/>
          </a:p>
          <a:p>
            <a:pPr algn="ctr"/>
            <a:r>
              <a:rPr lang="en-US" sz="3800" b="1" dirty="0" smtClean="0"/>
              <a:t>Share</a:t>
            </a:r>
            <a:endParaRPr lang="en-US" sz="38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8362044" y="4788801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Their beer experience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914400" y="5914244"/>
            <a:ext cx="10439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 smtClean="0"/>
              <a:t>Unlocking potential of craft beers in the local area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719028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Picture 3" descr="Screen Shot 2016-03-28 at 5.07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5" name="Picture 4" descr="Screen Shot 2016-03-28 at 5.07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Finding craft beer should be easier</a:t>
            </a:r>
            <a:endParaRPr lang="en-US" sz="2800" dirty="0">
              <a:solidFill>
                <a:srgbClr val="000090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dirty="0" smtClean="0"/>
              <a:t>TapMinder will allow users to do the following:</a:t>
            </a:r>
          </a:p>
          <a:p>
            <a:pPr>
              <a:buFontTx/>
              <a:buChar char="•"/>
            </a:pPr>
            <a:r>
              <a:rPr lang="en-US" sz="3600" dirty="0" smtClean="0"/>
              <a:t>Discover microbreweries in their local area</a:t>
            </a:r>
          </a:p>
          <a:p>
            <a:pPr>
              <a:buFontTx/>
              <a:buChar char="•"/>
            </a:pPr>
            <a:r>
              <a:rPr lang="en-US" sz="3600" dirty="0" smtClean="0"/>
              <a:t>Filter and sort through craft beers</a:t>
            </a:r>
          </a:p>
          <a:p>
            <a:pPr>
              <a:buFontTx/>
              <a:buChar char="•"/>
            </a:pPr>
            <a:r>
              <a:rPr lang="en-US" sz="3600" dirty="0" smtClean="0"/>
              <a:t>Rate and review local beers</a:t>
            </a:r>
          </a:p>
          <a:p>
            <a:pPr>
              <a:buFontTx/>
              <a:buChar char="•"/>
            </a:pPr>
            <a:r>
              <a:rPr lang="en-US" sz="3600" dirty="0" smtClean="0"/>
              <a:t>Provide microbrewers a direct channel to their customers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06019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421545" y="3493083"/>
            <a:ext cx="7336210" cy="1825761"/>
          </a:xfrm>
          <a:prstGeom prst="roundRect">
            <a:avLst/>
          </a:prstGeom>
          <a:solidFill>
            <a:schemeClr val="tx2">
              <a:lumMod val="75000"/>
              <a:alpha val="7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atin typeface="Bangla Sangam MN"/>
                <a:cs typeface="Bangla Sangam MN"/>
              </a:rPr>
              <a:t>Demo Time</a:t>
            </a:r>
            <a:endParaRPr lang="en-US" sz="4000" dirty="0">
              <a:latin typeface="Bangla Sangam MN"/>
              <a:cs typeface="Bangla Sangam MN"/>
            </a:endParaRPr>
          </a:p>
        </p:txBody>
      </p:sp>
      <p:pic>
        <p:nvPicPr>
          <p:cNvPr id="6" name="Picture 5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7" name="Picture 6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519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Database </a:t>
            </a:r>
            <a:r>
              <a:rPr lang="en-US" dirty="0" smtClean="0"/>
              <a:t>Schema</a:t>
            </a:r>
            <a:endParaRPr lang="en-US" dirty="0"/>
          </a:p>
        </p:txBody>
      </p:sp>
      <p:pic>
        <p:nvPicPr>
          <p:cNvPr id="42" name="Picture 41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43" name="Picture 42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44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The data is the answer</a:t>
            </a:r>
            <a:endParaRPr lang="en-US" sz="2800" dirty="0">
              <a:solidFill>
                <a:srgbClr val="000090"/>
              </a:solidFill>
            </a:endParaRPr>
          </a:p>
        </p:txBody>
      </p:sp>
      <p:pic>
        <p:nvPicPr>
          <p:cNvPr id="3" name="Picture 2" descr="DBLayou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170" y="1533668"/>
            <a:ext cx="7429500" cy="698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06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 and Permissions</a:t>
            </a:r>
            <a:endParaRPr lang="en-US" dirty="0"/>
          </a:p>
        </p:txBody>
      </p:sp>
      <p:pic>
        <p:nvPicPr>
          <p:cNvPr id="4" name="Picture 3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5" name="Picture 4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Interact with the </a:t>
            </a:r>
            <a:r>
              <a:rPr lang="en-US" sz="2800" dirty="0" err="1" smtClean="0">
                <a:solidFill>
                  <a:srgbClr val="000090"/>
                </a:solidFill>
              </a:rPr>
              <a:t>db</a:t>
            </a:r>
            <a:r>
              <a:rPr lang="en-US" sz="2800" dirty="0" smtClean="0">
                <a:solidFill>
                  <a:srgbClr val="000090"/>
                </a:solidFill>
              </a:rPr>
              <a:t> and control access</a:t>
            </a:r>
            <a:endParaRPr lang="en-US" sz="2800" dirty="0">
              <a:solidFill>
                <a:srgbClr val="000090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9207338"/>
              </p:ext>
            </p:extLst>
          </p:nvPr>
        </p:nvGraphicFramePr>
        <p:xfrm>
          <a:off x="1740400" y="2220248"/>
          <a:ext cx="3108960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8960"/>
              </a:tblGrid>
              <a:tr h="14413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User Methods</a:t>
                      </a:r>
                      <a:endParaRPr lang="en-US" sz="1600" dirty="0"/>
                    </a:p>
                  </a:txBody>
                  <a:tcPr/>
                </a:tc>
              </a:tr>
              <a:tr h="144134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Create/Add User</a:t>
                      </a:r>
                    </a:p>
                  </a:txBody>
                  <a:tcPr/>
                </a:tc>
              </a:tr>
              <a:tr h="144134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Modify/Update</a:t>
                      </a:r>
                      <a:r>
                        <a:rPr lang="en-US" sz="1600" baseline="0" dirty="0" smtClean="0"/>
                        <a:t> User</a:t>
                      </a:r>
                    </a:p>
                  </a:txBody>
                  <a:tcPr/>
                </a:tc>
              </a:tr>
              <a:tr h="144134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baseline="0" dirty="0" smtClean="0"/>
                        <a:t>Delete Standard User*</a:t>
                      </a:r>
                      <a:endParaRPr lang="en-US" sz="1600" dirty="0" smtClean="0"/>
                    </a:p>
                  </a:txBody>
                  <a:tcPr/>
                </a:tc>
              </a:tr>
              <a:tr h="144134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Delete</a:t>
                      </a:r>
                      <a:r>
                        <a:rPr lang="en-US" sz="1600" baseline="0" dirty="0" smtClean="0"/>
                        <a:t> Moderator*</a:t>
                      </a:r>
                      <a:endParaRPr lang="en-US" sz="1600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6128894"/>
              </p:ext>
            </p:extLst>
          </p:nvPr>
        </p:nvGraphicFramePr>
        <p:xfrm>
          <a:off x="5754230" y="2220248"/>
          <a:ext cx="3443988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3988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Brewery Methods</a:t>
                      </a:r>
                      <a:endParaRPr lang="en-US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en-US" sz="1600" dirty="0" smtClean="0"/>
                        <a:t> Create/Add Brewery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Update/Modify Brewery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Delete Brewery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636704"/>
              </p:ext>
            </p:extLst>
          </p:nvPr>
        </p:nvGraphicFramePr>
        <p:xfrm>
          <a:off x="1740400" y="4392936"/>
          <a:ext cx="3108960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8960"/>
              </a:tblGrid>
              <a:tr h="13298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Beer Methods</a:t>
                      </a:r>
                      <a:endParaRPr lang="en-US" sz="1600" dirty="0"/>
                    </a:p>
                  </a:txBody>
                  <a:tcPr/>
                </a:tc>
              </a:tr>
              <a:tr h="143693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 Create/Add Beer</a:t>
                      </a:r>
                    </a:p>
                  </a:txBody>
                  <a:tcPr/>
                </a:tc>
              </a:tr>
              <a:tr h="137116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Update/Modify Beer</a:t>
                      </a:r>
                    </a:p>
                  </a:txBody>
                  <a:tcPr/>
                </a:tc>
              </a:tr>
              <a:tr h="137116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Delete Beer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997456"/>
              </p:ext>
            </p:extLst>
          </p:nvPr>
        </p:nvGraphicFramePr>
        <p:xfrm>
          <a:off x="5754230" y="4392936"/>
          <a:ext cx="3443988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3988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Rating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dirty="0" smtClean="0"/>
                        <a:t>Methods</a:t>
                      </a:r>
                      <a:endParaRPr lang="en-US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 Create/Add</a:t>
                      </a:r>
                      <a:r>
                        <a:rPr lang="en-US" sz="1600" baseline="0" dirty="0" smtClean="0"/>
                        <a:t> Rating</a:t>
                      </a:r>
                      <a:endParaRPr lang="en-US" sz="1600" dirty="0" smtClean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Update/Modify Rating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Delete Rating*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699462"/>
              </p:ext>
            </p:extLst>
          </p:nvPr>
        </p:nvGraphicFramePr>
        <p:xfrm>
          <a:off x="1740400" y="6565624"/>
          <a:ext cx="3108960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8960"/>
              </a:tblGrid>
              <a:tr h="14186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Search Methods</a:t>
                      </a:r>
                      <a:endParaRPr lang="en-US" sz="1600" dirty="0"/>
                    </a:p>
                  </a:txBody>
                  <a:tcPr/>
                </a:tc>
              </a:tr>
              <a:tr h="141867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 Find Users</a:t>
                      </a:r>
                    </a:p>
                  </a:txBody>
                  <a:tcPr/>
                </a:tc>
              </a:tr>
              <a:tr h="141867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Find Beer</a:t>
                      </a:r>
                    </a:p>
                  </a:txBody>
                  <a:tcPr/>
                </a:tc>
              </a:tr>
              <a:tr h="141867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Find Brewery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5371418"/>
              </p:ext>
            </p:extLst>
          </p:nvPr>
        </p:nvGraphicFramePr>
        <p:xfrm>
          <a:off x="5754230" y="6565624"/>
          <a:ext cx="3443988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3988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Initialization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dirty="0" smtClean="0"/>
                        <a:t>Methods</a:t>
                      </a:r>
                      <a:endParaRPr lang="en-US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 </a:t>
                      </a:r>
                      <a:r>
                        <a:rPr lang="en-US" sz="1600" dirty="0" err="1" smtClean="0"/>
                        <a:t>Init</a:t>
                      </a:r>
                      <a:endParaRPr lang="en-US" sz="1600" dirty="0" smtClean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err="1" smtClean="0"/>
                        <a:t>Init</a:t>
                      </a:r>
                      <a:r>
                        <a:rPr lang="en-US" sz="1600" dirty="0" smtClean="0"/>
                        <a:t> Login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342900" marR="0" indent="-342900" algn="l" defTabSz="6089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 smtClean="0"/>
                        <a:t>User Authentication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ectangle 29"/>
          <p:cNvSpPr>
            <a:spLocks noChangeAspect="1" noChangeArrowheads="1"/>
          </p:cNvSpPr>
          <p:nvPr/>
        </p:nvSpPr>
        <p:spPr bwMode="gray">
          <a:xfrm>
            <a:off x="4030446" y="2633431"/>
            <a:ext cx="177384" cy="178582"/>
          </a:xfrm>
          <a:prstGeom prst="rect">
            <a:avLst/>
          </a:prstGeom>
          <a:solidFill>
            <a:srgbClr val="3C8A2E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9735479" y="2298845"/>
            <a:ext cx="1614203" cy="1070088"/>
            <a:chOff x="9735479" y="1982212"/>
            <a:chExt cx="1614203" cy="1070088"/>
          </a:xfrm>
        </p:grpSpPr>
        <p:sp>
          <p:nvSpPr>
            <p:cNvPr id="22" name="Rectangle 25"/>
            <p:cNvSpPr>
              <a:spLocks noChangeAspect="1" noChangeArrowheads="1"/>
            </p:cNvSpPr>
            <p:nvPr/>
          </p:nvSpPr>
          <p:spPr bwMode="gray">
            <a:xfrm>
              <a:off x="9735479" y="2442901"/>
              <a:ext cx="176785" cy="178583"/>
            </a:xfrm>
            <a:prstGeom prst="rect">
              <a:avLst/>
            </a:prstGeom>
            <a:solidFill>
              <a:srgbClr val="002776">
                <a:lumMod val="75000"/>
              </a:srgbClr>
            </a:solidFill>
            <a:ln w="12700" algn="ctr">
              <a:noFill/>
              <a:miter lim="800000"/>
              <a:headEnd/>
              <a:tailEnd/>
            </a:ln>
          </p:spPr>
          <p:txBody>
            <a:bodyPr wrap="none" lIns="0" tIns="0" rIns="0" bIns="0" anchor="ctr"/>
            <a:lstStyle/>
            <a:p>
              <a:pPr marL="0" marR="0" lvl="0" indent="0" algn="l" defTabSz="873125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Rectangle 26"/>
            <p:cNvSpPr>
              <a:spLocks noChangeAspect="1" noChangeArrowheads="1"/>
            </p:cNvSpPr>
            <p:nvPr/>
          </p:nvSpPr>
          <p:spPr bwMode="gray">
            <a:xfrm>
              <a:off x="9735479" y="2839446"/>
              <a:ext cx="176785" cy="177983"/>
            </a:xfrm>
            <a:prstGeom prst="rect">
              <a:avLst/>
            </a:prstGeom>
            <a:solidFill>
              <a:srgbClr val="C7FF4C"/>
            </a:solidFill>
            <a:ln w="12700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 anchor="ctr"/>
            <a:lstStyle/>
            <a:p>
              <a:pPr marL="0" marR="0" lvl="0" indent="0" algn="l" defTabSz="873125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Rectangle 29"/>
            <p:cNvSpPr>
              <a:spLocks noChangeAspect="1" noChangeArrowheads="1"/>
            </p:cNvSpPr>
            <p:nvPr/>
          </p:nvSpPr>
          <p:spPr bwMode="gray">
            <a:xfrm>
              <a:off x="9735479" y="2046357"/>
              <a:ext cx="177384" cy="178582"/>
            </a:xfrm>
            <a:prstGeom prst="rect">
              <a:avLst/>
            </a:prstGeom>
            <a:solidFill>
              <a:srgbClr val="3C8A2E">
                <a:lumMod val="75000"/>
              </a:srgbClr>
            </a:solidFill>
            <a:ln w="12700" algn="ctr">
              <a:noFill/>
              <a:miter lim="800000"/>
              <a:headEnd/>
              <a:tailEnd/>
            </a:ln>
          </p:spPr>
          <p:txBody>
            <a:bodyPr wrap="none" lIns="0" tIns="0" rIns="0" bIns="0" anchor="ctr"/>
            <a:lstStyle/>
            <a:p>
              <a:pPr marL="0" marR="0" lvl="0" indent="0" algn="l" defTabSz="873125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989834" y="1982212"/>
              <a:ext cx="13598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Standard User</a:t>
              </a:r>
              <a:endParaRPr lang="en-US" sz="12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9989834" y="2378756"/>
              <a:ext cx="13598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Moderator</a:t>
              </a:r>
              <a:endParaRPr lang="en-US" sz="12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989834" y="2775301"/>
              <a:ext cx="13598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Admin</a:t>
              </a:r>
              <a:endParaRPr lang="en-US" sz="1200" dirty="0"/>
            </a:p>
          </p:txBody>
        </p:sp>
      </p:grpSp>
      <p:sp>
        <p:nvSpPr>
          <p:cNvPr id="32" name="Rectangle 31"/>
          <p:cNvSpPr>
            <a:spLocks noChangeAspect="1" noChangeArrowheads="1"/>
          </p:cNvSpPr>
          <p:nvPr/>
        </p:nvSpPr>
        <p:spPr bwMode="gray">
          <a:xfrm>
            <a:off x="8350650" y="4810283"/>
            <a:ext cx="177384" cy="178582"/>
          </a:xfrm>
          <a:prstGeom prst="rect">
            <a:avLst/>
          </a:prstGeom>
          <a:solidFill>
            <a:srgbClr val="3C8A2E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3" name="Rectangle 29"/>
          <p:cNvSpPr>
            <a:spLocks noChangeAspect="1" noChangeArrowheads="1"/>
          </p:cNvSpPr>
          <p:nvPr/>
        </p:nvSpPr>
        <p:spPr bwMode="gray">
          <a:xfrm>
            <a:off x="8350650" y="5118006"/>
            <a:ext cx="177384" cy="178582"/>
          </a:xfrm>
          <a:prstGeom prst="rect">
            <a:avLst/>
          </a:prstGeom>
          <a:solidFill>
            <a:srgbClr val="3C8A2E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Rectangle 25"/>
          <p:cNvSpPr>
            <a:spLocks noChangeAspect="1" noChangeArrowheads="1"/>
          </p:cNvSpPr>
          <p:nvPr/>
        </p:nvSpPr>
        <p:spPr bwMode="gray">
          <a:xfrm>
            <a:off x="4293064" y="2633431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5" name="Rectangle 29"/>
          <p:cNvSpPr>
            <a:spLocks noChangeAspect="1" noChangeArrowheads="1"/>
          </p:cNvSpPr>
          <p:nvPr/>
        </p:nvSpPr>
        <p:spPr bwMode="gray">
          <a:xfrm>
            <a:off x="4030446" y="3279964"/>
            <a:ext cx="177384" cy="178582"/>
          </a:xfrm>
          <a:prstGeom prst="rect">
            <a:avLst/>
          </a:prstGeom>
          <a:solidFill>
            <a:srgbClr val="3C8A2E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6" name="Rectangle 26"/>
          <p:cNvSpPr>
            <a:spLocks noChangeAspect="1" noChangeArrowheads="1"/>
          </p:cNvSpPr>
          <p:nvPr/>
        </p:nvSpPr>
        <p:spPr bwMode="gray">
          <a:xfrm>
            <a:off x="4539233" y="3621376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9" name="Rectangle 25"/>
          <p:cNvSpPr>
            <a:spLocks noChangeAspect="1" noChangeArrowheads="1"/>
          </p:cNvSpPr>
          <p:nvPr/>
        </p:nvSpPr>
        <p:spPr bwMode="gray">
          <a:xfrm>
            <a:off x="4293064" y="3621376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Rectangle 26"/>
          <p:cNvSpPr>
            <a:spLocks noChangeAspect="1" noChangeArrowheads="1"/>
          </p:cNvSpPr>
          <p:nvPr/>
        </p:nvSpPr>
        <p:spPr bwMode="gray">
          <a:xfrm>
            <a:off x="4539233" y="2633431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Rectangle 26"/>
          <p:cNvSpPr>
            <a:spLocks noChangeAspect="1" noChangeArrowheads="1"/>
          </p:cNvSpPr>
          <p:nvPr/>
        </p:nvSpPr>
        <p:spPr bwMode="gray">
          <a:xfrm>
            <a:off x="4539233" y="2978266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Rectangle 26"/>
          <p:cNvSpPr>
            <a:spLocks noChangeAspect="1" noChangeArrowheads="1"/>
          </p:cNvSpPr>
          <p:nvPr/>
        </p:nvSpPr>
        <p:spPr bwMode="gray">
          <a:xfrm>
            <a:off x="4539233" y="6966537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Rectangle 29"/>
          <p:cNvSpPr>
            <a:spLocks noChangeAspect="1" noChangeArrowheads="1"/>
          </p:cNvSpPr>
          <p:nvPr/>
        </p:nvSpPr>
        <p:spPr bwMode="gray">
          <a:xfrm>
            <a:off x="4030446" y="7314468"/>
            <a:ext cx="177384" cy="178582"/>
          </a:xfrm>
          <a:prstGeom prst="rect">
            <a:avLst/>
          </a:prstGeom>
          <a:solidFill>
            <a:srgbClr val="3C8A2E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Rectangle 25"/>
          <p:cNvSpPr>
            <a:spLocks noChangeAspect="1" noChangeArrowheads="1"/>
          </p:cNvSpPr>
          <p:nvPr/>
        </p:nvSpPr>
        <p:spPr bwMode="gray">
          <a:xfrm>
            <a:off x="4293064" y="7314468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5" name="Rectangle 26"/>
          <p:cNvSpPr>
            <a:spLocks noChangeAspect="1" noChangeArrowheads="1"/>
          </p:cNvSpPr>
          <p:nvPr/>
        </p:nvSpPr>
        <p:spPr bwMode="gray">
          <a:xfrm>
            <a:off x="4539233" y="7314468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29"/>
          <p:cNvSpPr>
            <a:spLocks noChangeAspect="1" noChangeArrowheads="1"/>
          </p:cNvSpPr>
          <p:nvPr/>
        </p:nvSpPr>
        <p:spPr bwMode="gray">
          <a:xfrm>
            <a:off x="4030446" y="7646474"/>
            <a:ext cx="177384" cy="178582"/>
          </a:xfrm>
          <a:prstGeom prst="rect">
            <a:avLst/>
          </a:prstGeom>
          <a:solidFill>
            <a:srgbClr val="3C8A2E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7" name="Rectangle 25"/>
          <p:cNvSpPr>
            <a:spLocks noChangeAspect="1" noChangeArrowheads="1"/>
          </p:cNvSpPr>
          <p:nvPr/>
        </p:nvSpPr>
        <p:spPr bwMode="gray">
          <a:xfrm>
            <a:off x="4293064" y="7646474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8" name="Rectangle 26"/>
          <p:cNvSpPr>
            <a:spLocks noChangeAspect="1" noChangeArrowheads="1"/>
          </p:cNvSpPr>
          <p:nvPr/>
        </p:nvSpPr>
        <p:spPr bwMode="gray">
          <a:xfrm>
            <a:off x="4539233" y="7646474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9" name="Rectangle 26"/>
          <p:cNvSpPr>
            <a:spLocks noChangeAspect="1" noChangeArrowheads="1"/>
          </p:cNvSpPr>
          <p:nvPr/>
        </p:nvSpPr>
        <p:spPr bwMode="gray">
          <a:xfrm>
            <a:off x="4539233" y="5454375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0" name="Rectangle 25"/>
          <p:cNvSpPr>
            <a:spLocks noChangeAspect="1" noChangeArrowheads="1"/>
          </p:cNvSpPr>
          <p:nvPr/>
        </p:nvSpPr>
        <p:spPr bwMode="gray">
          <a:xfrm>
            <a:off x="4293064" y="5454375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1" name="Rectangle 29"/>
          <p:cNvSpPr>
            <a:spLocks noChangeAspect="1" noChangeArrowheads="1"/>
          </p:cNvSpPr>
          <p:nvPr/>
        </p:nvSpPr>
        <p:spPr bwMode="gray">
          <a:xfrm>
            <a:off x="4030446" y="4799984"/>
            <a:ext cx="177384" cy="178582"/>
          </a:xfrm>
          <a:prstGeom prst="rect">
            <a:avLst/>
          </a:prstGeom>
          <a:solidFill>
            <a:srgbClr val="3C8A2E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2" name="Rectangle 25"/>
          <p:cNvSpPr>
            <a:spLocks noChangeAspect="1" noChangeArrowheads="1"/>
          </p:cNvSpPr>
          <p:nvPr/>
        </p:nvSpPr>
        <p:spPr bwMode="gray">
          <a:xfrm>
            <a:off x="4293064" y="4799984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3" name="Rectangle 26"/>
          <p:cNvSpPr>
            <a:spLocks noChangeAspect="1" noChangeArrowheads="1"/>
          </p:cNvSpPr>
          <p:nvPr/>
        </p:nvSpPr>
        <p:spPr bwMode="gray">
          <a:xfrm>
            <a:off x="4539233" y="4799984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4" name="Rectangle 29"/>
          <p:cNvSpPr>
            <a:spLocks noChangeAspect="1" noChangeArrowheads="1"/>
          </p:cNvSpPr>
          <p:nvPr/>
        </p:nvSpPr>
        <p:spPr bwMode="gray">
          <a:xfrm>
            <a:off x="4030446" y="5131990"/>
            <a:ext cx="177384" cy="178582"/>
          </a:xfrm>
          <a:prstGeom prst="rect">
            <a:avLst/>
          </a:prstGeom>
          <a:solidFill>
            <a:srgbClr val="3C8A2E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5" name="Rectangle 25"/>
          <p:cNvSpPr>
            <a:spLocks noChangeAspect="1" noChangeArrowheads="1"/>
          </p:cNvSpPr>
          <p:nvPr/>
        </p:nvSpPr>
        <p:spPr bwMode="gray">
          <a:xfrm>
            <a:off x="4293064" y="5131990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6" name="Rectangle 26"/>
          <p:cNvSpPr>
            <a:spLocks noChangeAspect="1" noChangeArrowheads="1"/>
          </p:cNvSpPr>
          <p:nvPr/>
        </p:nvSpPr>
        <p:spPr bwMode="gray">
          <a:xfrm>
            <a:off x="4539233" y="5131990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Rectangle 26"/>
          <p:cNvSpPr>
            <a:spLocks noChangeAspect="1" noChangeArrowheads="1"/>
          </p:cNvSpPr>
          <p:nvPr/>
        </p:nvSpPr>
        <p:spPr bwMode="gray">
          <a:xfrm>
            <a:off x="8925452" y="2633431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9" name="Rectangle 25"/>
          <p:cNvSpPr>
            <a:spLocks noChangeAspect="1" noChangeArrowheads="1"/>
          </p:cNvSpPr>
          <p:nvPr/>
        </p:nvSpPr>
        <p:spPr bwMode="gray">
          <a:xfrm>
            <a:off x="8641064" y="2633431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0" name="Rectangle 26"/>
          <p:cNvSpPr>
            <a:spLocks noChangeAspect="1" noChangeArrowheads="1"/>
          </p:cNvSpPr>
          <p:nvPr/>
        </p:nvSpPr>
        <p:spPr bwMode="gray">
          <a:xfrm>
            <a:off x="8925452" y="2952608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1" name="Rectangle 25"/>
          <p:cNvSpPr>
            <a:spLocks noChangeAspect="1" noChangeArrowheads="1"/>
          </p:cNvSpPr>
          <p:nvPr/>
        </p:nvSpPr>
        <p:spPr bwMode="gray">
          <a:xfrm>
            <a:off x="8641064" y="2952608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2" name="Rectangle 26"/>
          <p:cNvSpPr>
            <a:spLocks noChangeAspect="1" noChangeArrowheads="1"/>
          </p:cNvSpPr>
          <p:nvPr/>
        </p:nvSpPr>
        <p:spPr bwMode="gray">
          <a:xfrm>
            <a:off x="4539233" y="3293029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3" name="Rectangle 25"/>
          <p:cNvSpPr>
            <a:spLocks noChangeAspect="1" noChangeArrowheads="1"/>
          </p:cNvSpPr>
          <p:nvPr/>
        </p:nvSpPr>
        <p:spPr bwMode="gray">
          <a:xfrm>
            <a:off x="4293064" y="3293029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4" name="Rectangle 26"/>
          <p:cNvSpPr>
            <a:spLocks noChangeAspect="1" noChangeArrowheads="1"/>
          </p:cNvSpPr>
          <p:nvPr/>
        </p:nvSpPr>
        <p:spPr bwMode="gray">
          <a:xfrm>
            <a:off x="8925452" y="3271785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5" name="Rectangle 25"/>
          <p:cNvSpPr>
            <a:spLocks noChangeAspect="1" noChangeArrowheads="1"/>
          </p:cNvSpPr>
          <p:nvPr/>
        </p:nvSpPr>
        <p:spPr bwMode="gray">
          <a:xfrm>
            <a:off x="8641064" y="3271785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6" name="Rectangle 26"/>
          <p:cNvSpPr>
            <a:spLocks noChangeAspect="1" noChangeArrowheads="1"/>
          </p:cNvSpPr>
          <p:nvPr/>
        </p:nvSpPr>
        <p:spPr bwMode="gray">
          <a:xfrm>
            <a:off x="8925452" y="4810283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7" name="Rectangle 25"/>
          <p:cNvSpPr>
            <a:spLocks noChangeAspect="1" noChangeArrowheads="1"/>
          </p:cNvSpPr>
          <p:nvPr/>
        </p:nvSpPr>
        <p:spPr bwMode="gray">
          <a:xfrm>
            <a:off x="8641064" y="4810283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8" name="Rectangle 26"/>
          <p:cNvSpPr>
            <a:spLocks noChangeAspect="1" noChangeArrowheads="1"/>
          </p:cNvSpPr>
          <p:nvPr/>
        </p:nvSpPr>
        <p:spPr bwMode="gray">
          <a:xfrm>
            <a:off x="8925452" y="5116631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9" name="Rectangle 25"/>
          <p:cNvSpPr>
            <a:spLocks noChangeAspect="1" noChangeArrowheads="1"/>
          </p:cNvSpPr>
          <p:nvPr/>
        </p:nvSpPr>
        <p:spPr bwMode="gray">
          <a:xfrm>
            <a:off x="8641064" y="5116631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0" name="Rectangle 29"/>
          <p:cNvSpPr>
            <a:spLocks noChangeAspect="1" noChangeArrowheads="1"/>
          </p:cNvSpPr>
          <p:nvPr/>
        </p:nvSpPr>
        <p:spPr bwMode="gray">
          <a:xfrm>
            <a:off x="8350650" y="5450012"/>
            <a:ext cx="177384" cy="178582"/>
          </a:xfrm>
          <a:prstGeom prst="rect">
            <a:avLst/>
          </a:prstGeom>
          <a:solidFill>
            <a:srgbClr val="3C8A2E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1" name="Rectangle 26"/>
          <p:cNvSpPr>
            <a:spLocks noChangeAspect="1" noChangeArrowheads="1"/>
          </p:cNvSpPr>
          <p:nvPr/>
        </p:nvSpPr>
        <p:spPr bwMode="gray">
          <a:xfrm>
            <a:off x="8925452" y="5448637"/>
            <a:ext cx="176785" cy="177983"/>
          </a:xfrm>
          <a:prstGeom prst="rect">
            <a:avLst/>
          </a:prstGeom>
          <a:solidFill>
            <a:srgbClr val="C7FF4C"/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2" name="Rectangle 25"/>
          <p:cNvSpPr>
            <a:spLocks noChangeAspect="1" noChangeArrowheads="1"/>
          </p:cNvSpPr>
          <p:nvPr/>
        </p:nvSpPr>
        <p:spPr bwMode="gray">
          <a:xfrm>
            <a:off x="8641064" y="5448637"/>
            <a:ext cx="176785" cy="178583"/>
          </a:xfrm>
          <a:prstGeom prst="rect">
            <a:avLst/>
          </a:prstGeom>
          <a:solidFill>
            <a:srgbClr val="002776">
              <a:lumMod val="75000"/>
            </a:srgbClr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l" defTabSz="873125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59565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Object Entity Update Challenge</a:t>
            </a:r>
            <a:endParaRPr lang="en-US" dirty="0"/>
          </a:p>
        </p:txBody>
      </p:sp>
      <p:pic>
        <p:nvPicPr>
          <p:cNvPr id="4" name="Picture 3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1" y="8684467"/>
            <a:ext cx="12196591" cy="139987"/>
          </a:xfrm>
          <a:prstGeom prst="rect">
            <a:avLst/>
          </a:prstGeom>
        </p:spPr>
      </p:pic>
      <p:pic>
        <p:nvPicPr>
          <p:cNvPr id="5" name="Picture 4" descr="Screen Shot 2016-03-28 at 5.07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90" y="271723"/>
            <a:ext cx="12196590" cy="13998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486399" y="411709"/>
            <a:ext cx="6083935" cy="717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 smtClean="0">
                <a:solidFill>
                  <a:srgbClr val="000090"/>
                </a:solidFill>
              </a:rPr>
              <a:t>Connecting a User Entity Attribute with the Database</a:t>
            </a:r>
            <a:endParaRPr lang="en-US" sz="2800" dirty="0">
              <a:solidFill>
                <a:srgbClr val="00009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9162" y="1862562"/>
            <a:ext cx="2796670" cy="5632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Situation: </a:t>
            </a:r>
            <a:r>
              <a:rPr lang="en-US" sz="1800" dirty="0" smtClean="0"/>
              <a:t>Following a user deleting a beer rating no change would occur to the User Profile</a:t>
            </a:r>
          </a:p>
          <a:p>
            <a:endParaRPr lang="en-US" sz="1800" dirty="0" smtClean="0"/>
          </a:p>
          <a:p>
            <a:r>
              <a:rPr lang="en-US" sz="1800" b="1" dirty="0" smtClean="0"/>
              <a:t>Diagnosis: </a:t>
            </a:r>
            <a:r>
              <a:rPr lang="en-US" sz="1800" dirty="0" smtClean="0"/>
              <a:t>The database would show the deletion, but </a:t>
            </a:r>
            <a:r>
              <a:rPr lang="en-US" sz="1800" dirty="0"/>
              <a:t>the </a:t>
            </a:r>
            <a:r>
              <a:rPr lang="en-US" sz="1800" dirty="0" smtClean="0"/>
              <a:t>change would </a:t>
            </a:r>
            <a:r>
              <a:rPr lang="en-US" sz="1800" dirty="0"/>
              <a:t>not save to the User Entity </a:t>
            </a:r>
            <a:r>
              <a:rPr lang="en-US" sz="1800" dirty="0" smtClean="0"/>
              <a:t>List for rating</a:t>
            </a:r>
          </a:p>
          <a:p>
            <a:endParaRPr lang="en-US" sz="1800" dirty="0"/>
          </a:p>
          <a:p>
            <a:r>
              <a:rPr lang="en-US" sz="1800" b="1" dirty="0" smtClean="0"/>
              <a:t>Solution: </a:t>
            </a:r>
            <a:r>
              <a:rPr lang="en-US" sz="1800" dirty="0" smtClean="0"/>
              <a:t>By resetting the logged in user to null and then calling the DAO to </a:t>
            </a:r>
            <a:r>
              <a:rPr lang="en-US" sz="1800" dirty="0" err="1" smtClean="0"/>
              <a:t>relogin</a:t>
            </a:r>
            <a:r>
              <a:rPr lang="en-US" sz="1800" dirty="0" smtClean="0"/>
              <a:t> the User </a:t>
            </a:r>
            <a:r>
              <a:rPr lang="en-US" sz="1800" dirty="0"/>
              <a:t>O</a:t>
            </a:r>
            <a:r>
              <a:rPr lang="en-US" sz="1800" dirty="0" smtClean="0"/>
              <a:t>bject Entity </a:t>
            </a:r>
            <a:r>
              <a:rPr lang="en-US" sz="1800" dirty="0"/>
              <a:t>D</a:t>
            </a:r>
            <a:r>
              <a:rPr lang="en-US" sz="1800" dirty="0" smtClean="0"/>
              <a:t>ata refreshes and there is synchronization between the user object entity and the database relationship </a:t>
            </a:r>
            <a:endParaRPr lang="en-US" sz="1800" b="1" dirty="0" smtClean="0"/>
          </a:p>
        </p:txBody>
      </p:sp>
      <p:pic>
        <p:nvPicPr>
          <p:cNvPr id="9" name="Picture 8" descr="Code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081" y="2003681"/>
            <a:ext cx="8159089" cy="5425374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604883" y="2745472"/>
            <a:ext cx="3694681" cy="1334249"/>
          </a:xfrm>
          <a:prstGeom prst="roundRect">
            <a:avLst/>
          </a:prstGeom>
          <a:noFill/>
          <a:ln w="317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501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17736</TotalTime>
  <Words>664</Words>
  <Application>Microsoft Macintosh PowerPoint</Application>
  <PresentationFormat>Ledger Paper (11x17 in)</PresentationFormat>
  <Paragraphs>127</Paragraphs>
  <Slides>19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Office Theme</vt:lpstr>
      <vt:lpstr>2_Office Theme</vt:lpstr>
      <vt:lpstr>3_Office Theme</vt:lpstr>
      <vt:lpstr>PowerPoint Presentation</vt:lpstr>
      <vt:lpstr>Contents</vt:lpstr>
      <vt:lpstr>Problem Statement</vt:lpstr>
      <vt:lpstr>Customer Dynamics</vt:lpstr>
      <vt:lpstr>Overview</vt:lpstr>
      <vt:lpstr>PowerPoint Presentation</vt:lpstr>
      <vt:lpstr>Database Schema</vt:lpstr>
      <vt:lpstr>Methods and Permissions</vt:lpstr>
      <vt:lpstr>Object Entity Update Challenge</vt:lpstr>
      <vt:lpstr>User Error Handling</vt:lpstr>
      <vt:lpstr>Next Step Builds</vt:lpstr>
      <vt:lpstr>Stretch Goals</vt:lpstr>
      <vt:lpstr>Integrating with Facebook</vt:lpstr>
      <vt:lpstr>Integrating with Facebook Part II</vt:lpstr>
      <vt:lpstr>Conclusion</vt:lpstr>
      <vt:lpstr>PowerPoint Presentation</vt:lpstr>
      <vt:lpstr>PowerPoint Presentation</vt:lpstr>
      <vt:lpstr>Database Schema Overview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mca</dc:creator>
  <cp:lastModifiedBy>mca</cp:lastModifiedBy>
  <cp:revision>79</cp:revision>
  <dcterms:created xsi:type="dcterms:W3CDTF">2016-04-07T02:35:11Z</dcterms:created>
  <dcterms:modified xsi:type="dcterms:W3CDTF">2016-05-06T18:13:25Z</dcterms:modified>
</cp:coreProperties>
</file>

<file path=docProps/thumbnail.jpeg>
</file>